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40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</p:sldIdLst>
  <p:sldSz cx="10080625" cy="7559675"/>
  <p:notesSz cx="7559675" cy="10691813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F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72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0" y="81252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r>
              <a:rPr lang="es-ES" sz="4400" b="0" strike="noStrike" spc="-1">
                <a:solidFill>
                  <a:srgbClr val="000000"/>
                </a:solidFill>
                <a:latin typeface="Calibri"/>
              </a:rPr>
              <a:t>Click to move the slide</a:t>
            </a:r>
          </a:p>
        </p:txBody>
      </p:sp>
      <p:sp>
        <p:nvSpPr>
          <p:cNvPr id="28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buNone/>
            </a:pPr>
            <a:r>
              <a:rPr lang="es-ES" sz="2000" b="0" strike="noStrike" spc="-1">
                <a:solidFill>
                  <a:srgbClr val="000000"/>
                </a:solidFill>
                <a:latin typeface="Calibri"/>
              </a:rPr>
              <a:t>Click to edit the notes format</a:t>
            </a:r>
          </a:p>
        </p:txBody>
      </p:sp>
      <p:sp>
        <p:nvSpPr>
          <p:cNvPr id="28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es-ES" sz="1400" b="0" strike="noStrike" spc="-1">
                <a:solidFill>
                  <a:srgbClr val="000000"/>
                </a:solidFill>
                <a:latin typeface="Calibri"/>
              </a:rPr>
              <a:t>&lt;header&gt;</a:t>
            </a:r>
          </a:p>
        </p:txBody>
      </p:sp>
      <p:sp>
        <p:nvSpPr>
          <p:cNvPr id="287" name="PlaceHolder 4"/>
          <p:cNvSpPr>
            <a:spLocks noGrp="1"/>
          </p:cNvSpPr>
          <p:nvPr>
            <p:ph type="dt" idx="97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s-ES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r">
              <a:buNone/>
            </a:pPr>
            <a:r>
              <a:rPr lang="es-ES" sz="1400" b="0" strike="noStrike" spc="-1">
                <a:solidFill>
                  <a:srgbClr val="000000"/>
                </a:solidFill>
                <a:latin typeface="Calibri"/>
              </a:rPr>
              <a:t>&lt;date/time&gt;</a:t>
            </a:r>
          </a:p>
        </p:txBody>
      </p:sp>
      <p:sp>
        <p:nvSpPr>
          <p:cNvPr id="288" name="PlaceHolder 5"/>
          <p:cNvSpPr>
            <a:spLocks noGrp="1"/>
          </p:cNvSpPr>
          <p:nvPr>
            <p:ph type="ftr" idx="98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es-ES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>
              <a:buNone/>
            </a:pPr>
            <a:r>
              <a:rPr lang="es-ES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289" name="PlaceHolder 6"/>
          <p:cNvSpPr>
            <a:spLocks noGrp="1"/>
          </p:cNvSpPr>
          <p:nvPr>
            <p:ph type="sldNum" idx="99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es-ES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r">
              <a:buNone/>
            </a:pPr>
            <a:fld id="{7EB052DF-1F11-4090-94F3-8DC6CF09DFAE}" type="slidenum">
              <a:rPr lang="es-ES" sz="1400" b="0" strike="noStrike" spc="-1">
                <a:solidFill>
                  <a:srgbClr val="000000"/>
                </a:solidFill>
                <a:latin typeface="Calibri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0920" cy="3427920"/>
          </a:xfrm>
          <a:prstGeom prst="rect">
            <a:avLst/>
          </a:prstGeom>
          <a:ln w="0">
            <a:noFill/>
          </a:ln>
        </p:spPr>
      </p:sp>
      <p:sp>
        <p:nvSpPr>
          <p:cNvPr id="49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320" cy="411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Hier wird zum Einstieg in das Planspiel gemeinsam überlegt, was es für eine Schokoladenfirma alles braucht und dann darauf verwiesen, welche Bereiche hier alle berücksichtigt werden (und welche nicht: z.B. Marketing)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5" name="PlaceHolder 3"/>
          <p:cNvSpPr>
            <a:spLocks noGrp="1"/>
          </p:cNvSpPr>
          <p:nvPr>
            <p:ph type="sldNum" idx="103"/>
          </p:nvPr>
        </p:nvSpPr>
        <p:spPr>
          <a:xfrm>
            <a:off x="3884760" y="8685360"/>
            <a:ext cx="2970720" cy="456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lnSpc>
                <a:spcPct val="100000"/>
              </a:lnSpc>
              <a:buNone/>
              <a:defRPr lang="es-E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4F508D0-80C3-4912-8742-35AC64518E49}" type="slidenum">
              <a:rPr lang="es-E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</a:t>
            </a:fld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1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Dieses Video kann helfen, die entstandene Problematik wirklich zu verstehen. 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1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110" b="0" strike="noStrike" spc="-1">
                <a:solidFill>
                  <a:srgbClr val="000000"/>
                </a:solidFill>
                <a:latin typeface="Arial"/>
              </a:rPr>
              <a:t>Dieses Schema kann helfen, das Thema und Beispiele Externalitäten greifbarer zu machen und wirklich zu verstehen. </a:t>
            </a:r>
            <a:endParaRPr lang="es-ES" sz="211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8" name="PlaceHolder 3"/>
          <p:cNvSpPr>
            <a:spLocks noGrp="1"/>
          </p:cNvSpPr>
          <p:nvPr>
            <p:ph type="sldNum" idx="106"/>
          </p:nvPr>
        </p:nvSpPr>
        <p:spPr>
          <a:xfrm>
            <a:off x="4282200" y="10155600"/>
            <a:ext cx="3274920" cy="53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lnSpc>
                <a:spcPct val="100000"/>
              </a:lnSpc>
              <a:buNone/>
              <a:defRPr lang="es-E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60398D5-7784-4AB9-A620-04BD3001A65D}" type="slidenum">
              <a:rPr lang="es-E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16</a:t>
            </a:fld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20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Dieses Video kann helfen, die entstandene Problematik wirklich zu verstehen. 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2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Dieses Video kann helfen, die entstandene Problematik wirklich zu verstehen. 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560" cy="4008240"/>
          </a:xfrm>
          <a:prstGeom prst="rect">
            <a:avLst/>
          </a:prstGeom>
          <a:ln w="0">
            <a:noFill/>
          </a:ln>
        </p:spPr>
      </p:sp>
      <p:sp>
        <p:nvSpPr>
          <p:cNvPr id="52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Nach der Problemanalyse kann diese Folie unterstützend verwendet werden um die Stellschrauben / Veränderung für eine Gemeinwohl-Ökonomie zu suchen. 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2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Dies ist die differenzierte Mehrwertsteuer, die ab der 7.Runde angewendet wird (GWÖ-Regel).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ACHTUNG:  eigentlich ist sie in 10-er-Stufen differenziert, dies ist eine vereinfachte Darstellung. Deshalb unbedingt das kleine Steuerblatt austeilen!  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2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3830" b="0" strike="noStrike" spc="-1">
                <a:solidFill>
                  <a:srgbClr val="000000"/>
                </a:solidFill>
                <a:latin typeface="Arial"/>
              </a:rPr>
              <a:t>Ankündigung der zweiten Änderung ab Runde 7. </a:t>
            </a:r>
            <a:endParaRPr lang="es-ES" sz="383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560" cy="4008240"/>
          </a:xfrm>
          <a:prstGeom prst="rect">
            <a:avLst/>
          </a:prstGeom>
          <a:ln w="0">
            <a:noFill/>
          </a:ln>
        </p:spPr>
      </p:sp>
      <p:sp>
        <p:nvSpPr>
          <p:cNvPr id="530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Diese Folie soll unterstützen das Modell (=Planspielsetting) kritisch zu reflektieren und einzuordnen, welche Aspekte in Realität noch komplizierter wären. 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0" y="812800"/>
            <a:ext cx="0" cy="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99"/>
          </p:nvPr>
        </p:nvSpPr>
        <p:spPr/>
        <p:txBody>
          <a:bodyPr/>
          <a:lstStyle/>
          <a:p>
            <a:pPr indent="0" algn="r">
              <a:buNone/>
            </a:pPr>
            <a:fld id="{7EB052DF-1F11-4090-94F3-8DC6CF09DFAE}" type="slidenum">
              <a:rPr lang="es-ES" sz="1400" b="0" strike="noStrike" spc="-1" smtClean="0">
                <a:solidFill>
                  <a:srgbClr val="000000"/>
                </a:solidFill>
                <a:latin typeface="Calibri"/>
              </a:rPr>
              <a:t>25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23387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3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Die Gemeinwohl-Bilanz lässt sich am besten so  erklären: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Damit möchte man wissen, wie sehr ein Unternehmen zum Gemeinwohl beiträgt.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Dafür hat man 4 Grundwerte definiert (grün), zu denen geschaut wird, wie sich das Unternehmen dazu verhält.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Dabei wird nach den 5 Berührungsgruppen (blau)  differenziert.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Dadurch ergeben sich die Schnittmengen = Themen.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Das heißt: Wie verhält sich ein Unternehmen zum Wert X in Bezug auf die Berührungsgruppe Y?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= Thema YX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560" cy="4008240"/>
          </a:xfrm>
          <a:prstGeom prst="rect">
            <a:avLst/>
          </a:prstGeom>
          <a:ln w="0">
            <a:noFill/>
          </a:ln>
        </p:spPr>
      </p:sp>
      <p:sp>
        <p:nvSpPr>
          <p:cNvPr id="49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Diese Folie kann am Anfang zur gemeinsamen Herstellung der notwendigen Raumordnung verwendet werden. Die Zahlen bedeuten die Firmen.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3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Diese Folie soll zeigen, dass sich bereits viele Menschen für die Gemeinwohl-Ökonomie in Realität einsetzen.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560" cy="4008240"/>
          </a:xfrm>
          <a:prstGeom prst="rect">
            <a:avLst/>
          </a:prstGeom>
          <a:ln w="0">
            <a:noFill/>
          </a:ln>
        </p:spPr>
      </p:sp>
      <p:sp>
        <p:nvSpPr>
          <p:cNvPr id="53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340" b="0" strike="noStrike" spc="-1">
                <a:solidFill>
                  <a:srgbClr val="000000"/>
                </a:solidFill>
                <a:latin typeface="Arial"/>
              </a:rPr>
              <a:t>Die Sämchen symbolisieren GWÖ-Regionalgruppen in Deutschland. </a:t>
            </a: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340" b="0" strike="noStrike" spc="-1">
                <a:solidFill>
                  <a:srgbClr val="000000"/>
                </a:solidFill>
                <a:latin typeface="Arial"/>
              </a:rPr>
              <a:t>Die Firmenlogos geben einen Eindruck von ausgewählten Pionierunternehmen. </a:t>
            </a: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560" cy="4008240"/>
          </a:xfrm>
          <a:prstGeom prst="rect">
            <a:avLst/>
          </a:prstGeom>
          <a:ln w="0">
            <a:noFill/>
          </a:ln>
        </p:spPr>
      </p:sp>
      <p:sp>
        <p:nvSpPr>
          <p:cNvPr id="53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340" b="0" strike="noStrike" spc="-1">
                <a:solidFill>
                  <a:srgbClr val="000000"/>
                </a:solidFill>
                <a:latin typeface="Arial"/>
              </a:rPr>
              <a:t>Die Sämchen symbolisieren GWÖ-Regionalgruppen in Deutschland. </a:t>
            </a: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340" b="0" strike="noStrike" spc="-1">
                <a:solidFill>
                  <a:srgbClr val="000000"/>
                </a:solidFill>
                <a:latin typeface="Arial"/>
              </a:rPr>
              <a:t>Die Firmenlogos geben einen Eindruck von ausgewählten Pionierunternehmen. </a:t>
            </a: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40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Der EUWS ist ein beratendes Organ der EU-Kommission.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560" cy="4008240"/>
          </a:xfrm>
          <a:prstGeom prst="rect">
            <a:avLst/>
          </a:prstGeom>
          <a:ln w="0">
            <a:noFill/>
          </a:ln>
        </p:spPr>
      </p:sp>
      <p:sp>
        <p:nvSpPr>
          <p:cNvPr id="54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Der EUWS ist ein beratendes Organ der EU-Kommission.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560" cy="4008240"/>
          </a:xfrm>
          <a:prstGeom prst="rect">
            <a:avLst/>
          </a:prstGeom>
          <a:ln w="0">
            <a:noFill/>
          </a:ln>
        </p:spPr>
      </p:sp>
      <p:sp>
        <p:nvSpPr>
          <p:cNvPr id="544" name="PlaceHolder 2"/>
          <p:cNvSpPr>
            <a:spLocks noGrp="1"/>
          </p:cNvSpPr>
          <p:nvPr>
            <p:ph type="body"/>
          </p:nvPr>
        </p:nvSpPr>
        <p:spPr>
          <a:xfrm>
            <a:off x="833040" y="5938200"/>
            <a:ext cx="6150240" cy="3205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Nach diesem Schema können noch Diskussionsbeiträge geliefert werden.  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49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340" b="0" strike="noStrike" spc="-1">
                <a:solidFill>
                  <a:srgbClr val="000000"/>
                </a:solidFill>
                <a:latin typeface="Arial"/>
              </a:rPr>
              <a:t>Diese Abbildung des Entscheidungsblattes der Firmen dient der Erklärung am Anfang. </a:t>
            </a: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01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Hiermit wird nach Runde 6 die Zwischenphase als UN-Konferenz eröffnet. Dies soll einen Rollenbruch vermeiden.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2" name="PlaceHolder 3"/>
          <p:cNvSpPr>
            <a:spLocks noGrp="1"/>
          </p:cNvSpPr>
          <p:nvPr>
            <p:ph type="sldNum" idx="104"/>
          </p:nvPr>
        </p:nvSpPr>
        <p:spPr>
          <a:xfrm>
            <a:off x="4282200" y="10155600"/>
            <a:ext cx="3274920" cy="53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lnSpc>
                <a:spcPct val="100000"/>
              </a:lnSpc>
              <a:buNone/>
              <a:defRPr lang="es-E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8F8F260-5E81-435A-9A0C-E1661929229A}" type="slidenum">
              <a:rPr lang="es-E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5</a:t>
            </a:fld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0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Diese Folie kann untermauernd am Ende folgender Frage gezeigt werden: 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Welches war das erfolgreichste Unternehmen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Warum? Wie messen wir Erfolg? 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Das heißt, damit wird ein Blick in die Realität geworfen, wie in aller Regel tatsächlich wirtschaftlicher Erfolg rein anhand des Gewinnes/Umsatzes (=Geld) gemessen wird. 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560" cy="4008240"/>
          </a:xfrm>
          <a:prstGeom prst="rect">
            <a:avLst/>
          </a:prstGeom>
          <a:ln w="0">
            <a:noFill/>
          </a:ln>
        </p:spPr>
      </p:sp>
      <p:sp>
        <p:nvSpPr>
          <p:cNvPr id="50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Diese Folie begleitet die Frage: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Ist Geld das (End-) Ziel des Wirtschaftens?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7" name="PlaceHolder 3"/>
          <p:cNvSpPr>
            <a:spLocks noGrp="1"/>
          </p:cNvSpPr>
          <p:nvPr>
            <p:ph type="sldNum" idx="105"/>
          </p:nvPr>
        </p:nvSpPr>
        <p:spPr>
          <a:xfrm>
            <a:off x="4282200" y="10155600"/>
            <a:ext cx="3274920" cy="53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lnSpc>
                <a:spcPct val="100000"/>
              </a:lnSpc>
              <a:buNone/>
              <a:defRPr lang="es-ES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D158F7F6-7C28-45E2-8CE4-6E782A883877}" type="slidenum">
              <a:rPr lang="es-ES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7</a:t>
            </a:fld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0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In dieses Schema können die auf Moderationskarten gesammelten Aspekte/Faktoren/Werte des Gemeinwohls eingeordnet werden.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000" b="0" strike="noStrike" spc="-1">
                <a:solidFill>
                  <a:srgbClr val="000000"/>
                </a:solidFill>
                <a:latin typeface="Arial"/>
              </a:rPr>
              <a:t>Das Ergebnis (= viele wesentliche Werte werden NICHT direkt über Geld organisiert) zeigt nochmal, warum finanzielles Gewinnstreben nicht zwingend zum größtmöglichen Gemeinwohl führen muss.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4560" cy="4008240"/>
          </a:xfrm>
          <a:prstGeom prst="rect">
            <a:avLst/>
          </a:prstGeom>
          <a:ln w="0">
            <a:noFill/>
          </a:ln>
        </p:spPr>
      </p:sp>
      <p:sp>
        <p:nvSpPr>
          <p:cNvPr id="511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340" b="0" strike="noStrike" spc="-1">
                <a:solidFill>
                  <a:srgbClr val="000000"/>
                </a:solidFill>
                <a:latin typeface="Arial"/>
              </a:rPr>
              <a:t>Diese Folie ist die Überleitung von der Frage:  </a:t>
            </a:r>
            <a:r>
              <a:rPr lang="es-ES" sz="2340" b="1" strike="noStrike" spc="-1">
                <a:solidFill>
                  <a:srgbClr val="000000"/>
                </a:solidFill>
                <a:latin typeface="Arial"/>
              </a:rPr>
              <a:t>Was war die beste Strategie um Gewinne zu maximieren (=Kostenminimierung)?</a:t>
            </a:r>
            <a:r>
              <a:rPr lang="es-ES" sz="2340" b="0" strike="noStrike" spc="-1">
                <a:solidFill>
                  <a:srgbClr val="000000"/>
                </a:solidFill>
                <a:latin typeface="Arial"/>
              </a:rPr>
              <a:t> </a:t>
            </a: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340" b="0" strike="noStrike" spc="-1">
                <a:solidFill>
                  <a:srgbClr val="000000"/>
                </a:solidFill>
                <a:latin typeface="Arial"/>
              </a:rPr>
              <a:t>Zu folgender Frage: </a:t>
            </a: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340" b="1" strike="noStrike" spc="-1">
                <a:solidFill>
                  <a:srgbClr val="000000"/>
                </a:solidFill>
                <a:latin typeface="Arial"/>
              </a:rPr>
              <a:t>Wurden gesamtgesellschaftlich und langfristig dadurch wirklich Kosten gespart?</a:t>
            </a: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340" b="1" strike="noStrike" spc="-1">
                <a:solidFill>
                  <a:srgbClr val="000000"/>
                </a:solidFill>
                <a:latin typeface="Arial"/>
              </a:rPr>
              <a:t> </a:t>
            </a:r>
            <a:endParaRPr lang="es-ES" sz="234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prstGeom prst="rect">
            <a:avLst/>
          </a:prstGeom>
          <a:ln w="0">
            <a:noFill/>
          </a:ln>
        </p:spPr>
      </p:sp>
      <p:sp>
        <p:nvSpPr>
          <p:cNvPr id="51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6920" cy="4810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sz="2200" b="0" strike="noStrike" spc="-1">
                <a:solidFill>
                  <a:srgbClr val="000000"/>
                </a:solidFill>
                <a:latin typeface="Arial"/>
              </a:rPr>
              <a:t>Das Video wird gezeigt und danach der Begriff gemeinsam gesichert (=definiert, aufgeschrieben und mit Beispielen gefüllt). </a:t>
            </a:r>
            <a:endParaRPr lang="es-ES" sz="2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recto 6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5" name="PlaceHolder 5"/>
          <p:cNvSpPr>
            <a:spLocks noGrp="1"/>
          </p:cNvSpPr>
          <p:nvPr>
            <p:ph type="ftr" idx="1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6"/>
          <p:cNvSpPr>
            <a:spLocks noGrp="1"/>
          </p:cNvSpPr>
          <p:nvPr>
            <p:ph type="sldNum" idx="2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9F7C10B-B03C-4256-B98B-D6BC173D4E7D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Conector recto 52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1"/>
          <p:cNvSpPr>
            <a:spLocks noGrp="1"/>
          </p:cNvSpPr>
          <p:nvPr>
            <p:ph type="ftr" idx="19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sldNum" idx="20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81094A6-558A-4874-9845-38B0BFC93F79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Conector recto 55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61" name="PlaceHolder 5"/>
          <p:cNvSpPr>
            <a:spLocks noGrp="1"/>
          </p:cNvSpPr>
          <p:nvPr>
            <p:ph type="ftr" idx="21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6"/>
          <p:cNvSpPr>
            <a:spLocks noGrp="1"/>
          </p:cNvSpPr>
          <p:nvPr>
            <p:ph type="sldNum" idx="22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D62E73FE-25EB-436F-B081-163BD8ACFFFE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Conector recto 62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68" name="PlaceHolder 5"/>
          <p:cNvSpPr>
            <a:spLocks noGrp="1"/>
          </p:cNvSpPr>
          <p:nvPr>
            <p:ph type="ftr" idx="23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6"/>
          <p:cNvSpPr>
            <a:spLocks noGrp="1"/>
          </p:cNvSpPr>
          <p:nvPr>
            <p:ph type="sldNum" idx="24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D65797E8-B18F-438E-958B-C7460BAAAF87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ector recto 69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75" name="PlaceHolder 5"/>
          <p:cNvSpPr>
            <a:spLocks noGrp="1"/>
          </p:cNvSpPr>
          <p:nvPr>
            <p:ph type="ftr" idx="25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 type="sldNum" idx="26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EE6BEBD-7B63-451D-AF0F-B5765120490C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Defau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onector recto 76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81" name="PlaceHolder 4"/>
          <p:cNvSpPr>
            <a:spLocks noGrp="1"/>
          </p:cNvSpPr>
          <p:nvPr>
            <p:ph type="ftr" idx="27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sldNum" idx="28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2185F93-4042-4584-9B70-0C6AD84AF2C5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Defau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onector recto 82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89" name="PlaceHolder 6"/>
          <p:cNvSpPr>
            <a:spLocks noGrp="1"/>
          </p:cNvSpPr>
          <p:nvPr>
            <p:ph type="ftr" idx="29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 type="sldNum" idx="30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56910A4-B030-47B3-A28D-7D0900CB26B6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onector recto 90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96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97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98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99" name="PlaceHolder 8"/>
          <p:cNvSpPr>
            <a:spLocks noGrp="1"/>
          </p:cNvSpPr>
          <p:nvPr>
            <p:ph type="ftr" idx="31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9"/>
          <p:cNvSpPr>
            <a:spLocks noGrp="1"/>
          </p:cNvSpPr>
          <p:nvPr>
            <p:ph type="sldNum" idx="32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DE94E27-4943-4E1B-B82D-4B40588B3C67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Conector recto 100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1"/>
          <p:cNvSpPr>
            <a:spLocks noGrp="1"/>
          </p:cNvSpPr>
          <p:nvPr>
            <p:ph type="ftr" idx="33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sldNum" idx="34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C46DDAF-50F6-4D9A-ACF8-F00EC4E3EAD6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s-ES" sz="44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32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2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4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20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onector recto 105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08" name="PlaceHolder 2"/>
          <p:cNvSpPr>
            <a:spLocks noGrp="1"/>
          </p:cNvSpPr>
          <p:nvPr>
            <p:ph type="ftr" idx="35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sldNum" idx="36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6E2EC69-AAF6-463E-B571-CEF5BB407677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Conector recto 109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13" name="PlaceHolder 3"/>
          <p:cNvSpPr>
            <a:spLocks noGrp="1"/>
          </p:cNvSpPr>
          <p:nvPr>
            <p:ph type="ftr" idx="37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sldNum" idx="38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4163C4F-81E0-455E-A79A-3C1540492DBB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recto 6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1" name="PlaceHolder 4"/>
          <p:cNvSpPr>
            <a:spLocks noGrp="1"/>
          </p:cNvSpPr>
          <p:nvPr>
            <p:ph type="ftr" idx="3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5"/>
          <p:cNvSpPr>
            <a:spLocks noGrp="1"/>
          </p:cNvSpPr>
          <p:nvPr>
            <p:ph type="sldNum" idx="4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C6DFCDA-8D5F-4351-8E62-ECF918325D6D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faul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onector recto 114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19" name="PlaceHolder 4"/>
          <p:cNvSpPr>
            <a:spLocks noGrp="1"/>
          </p:cNvSpPr>
          <p:nvPr>
            <p:ph type="ftr" idx="39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 type="sldNum" idx="40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60EF991-F25F-4FED-A30B-BEDE49E767F8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onector recto 120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23" name="PlaceHolder 2"/>
          <p:cNvSpPr>
            <a:spLocks noGrp="1"/>
          </p:cNvSpPr>
          <p:nvPr>
            <p:ph type="ftr" idx="41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 type="sldNum" idx="42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451F8E6-F098-4F2F-B281-5A28E0E206C3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Defaul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Conector recto 124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PlaceHolder 1"/>
          <p:cNvSpPr>
            <a:spLocks noGrp="1"/>
          </p:cNvSpPr>
          <p:nvPr>
            <p:ph type="ftr" idx="43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sldNum" idx="44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4A13C84-C3F2-4EF3-9E04-300FED1F3D70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Defaul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Conector recto 127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3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33" name="PlaceHolder 5"/>
          <p:cNvSpPr>
            <a:spLocks noGrp="1"/>
          </p:cNvSpPr>
          <p:nvPr>
            <p:ph type="ftr" idx="45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PlaceHolder 6"/>
          <p:cNvSpPr>
            <a:spLocks noGrp="1"/>
          </p:cNvSpPr>
          <p:nvPr>
            <p:ph type="sldNum" idx="46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8A2FD8D-CCA1-485D-8127-9D2D5716C8FB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Default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onector recto 134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39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40" name="PlaceHolder 5"/>
          <p:cNvSpPr>
            <a:spLocks noGrp="1"/>
          </p:cNvSpPr>
          <p:nvPr>
            <p:ph type="ftr" idx="47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1" name="PlaceHolder 6"/>
          <p:cNvSpPr>
            <a:spLocks noGrp="1"/>
          </p:cNvSpPr>
          <p:nvPr>
            <p:ph type="sldNum" idx="48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D348E0A7-D415-4F8A-A5C1-9A416ED423D9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Defaul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onector recto 141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47" name="PlaceHolder 5"/>
          <p:cNvSpPr>
            <a:spLocks noGrp="1"/>
          </p:cNvSpPr>
          <p:nvPr>
            <p:ph type="ftr" idx="49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PlaceHolder 6"/>
          <p:cNvSpPr>
            <a:spLocks noGrp="1"/>
          </p:cNvSpPr>
          <p:nvPr>
            <p:ph type="sldNum" idx="50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506B831-A6C2-4888-AAA1-24060085E91D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Defaul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onector recto 148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53" name="PlaceHolder 4"/>
          <p:cNvSpPr>
            <a:spLocks noGrp="1"/>
          </p:cNvSpPr>
          <p:nvPr>
            <p:ph type="ftr" idx="51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4" name="PlaceHolder 5"/>
          <p:cNvSpPr>
            <a:spLocks noGrp="1"/>
          </p:cNvSpPr>
          <p:nvPr>
            <p:ph type="sldNum" idx="52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DAD31B6-871E-45F8-AE5D-3A8FB285BA88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Default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onector recto 154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59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60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61" name="PlaceHolder 6"/>
          <p:cNvSpPr>
            <a:spLocks noGrp="1"/>
          </p:cNvSpPr>
          <p:nvPr>
            <p:ph type="ftr" idx="53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2" name="PlaceHolder 7"/>
          <p:cNvSpPr>
            <a:spLocks noGrp="1"/>
          </p:cNvSpPr>
          <p:nvPr>
            <p:ph type="sldNum" idx="54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B0EB03F8-5FCA-48E2-B101-267DAA84E27A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onector recto 162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66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67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68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69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70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71" name="PlaceHolder 8"/>
          <p:cNvSpPr>
            <a:spLocks noGrp="1"/>
          </p:cNvSpPr>
          <p:nvPr>
            <p:ph type="ftr" idx="55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2" name="PlaceHolder 9"/>
          <p:cNvSpPr>
            <a:spLocks noGrp="1"/>
          </p:cNvSpPr>
          <p:nvPr>
            <p:ph type="sldNum" idx="56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75A9156-B3F8-4100-9359-569006085CF0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onector recto 172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4" name="PlaceHolder 1"/>
          <p:cNvSpPr>
            <a:spLocks noGrp="1"/>
          </p:cNvSpPr>
          <p:nvPr>
            <p:ph type="ftr" idx="57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sldNum" idx="58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7B4635C-D13F-4587-BDB5-9D5BB5DF99AB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s-ES" sz="44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77" name="PlaceHolder 4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32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2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4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20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ector recto 12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8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9" name="PlaceHolder 6"/>
          <p:cNvSpPr>
            <a:spLocks noGrp="1"/>
          </p:cNvSpPr>
          <p:nvPr>
            <p:ph type="ftr" idx="5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7"/>
          <p:cNvSpPr>
            <a:spLocks noGrp="1"/>
          </p:cNvSpPr>
          <p:nvPr>
            <p:ph type="sldNum" idx="6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EDB5B5D8-57A1-4144-A2C4-56C9B0998714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Conector recto 177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80" name="PlaceHolder 2"/>
          <p:cNvSpPr>
            <a:spLocks noGrp="1"/>
          </p:cNvSpPr>
          <p:nvPr>
            <p:ph type="ftr" idx="59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 type="sldNum" idx="60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4A5EFB3-F0D3-44C1-89EF-371C89DA223F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Conector recto 181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85" name="PlaceHolder 3"/>
          <p:cNvSpPr>
            <a:spLocks noGrp="1"/>
          </p:cNvSpPr>
          <p:nvPr>
            <p:ph type="ftr" idx="61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 type="sldNum" idx="62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FA2772E-605B-4FAC-912C-B3EB6C99D4EB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fault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onector recto 186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191" name="PlaceHolder 4"/>
          <p:cNvSpPr>
            <a:spLocks noGrp="1"/>
          </p:cNvSpPr>
          <p:nvPr>
            <p:ph type="ftr" idx="63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2" name="PlaceHolder 5"/>
          <p:cNvSpPr>
            <a:spLocks noGrp="1"/>
          </p:cNvSpPr>
          <p:nvPr>
            <p:ph type="sldNum" idx="64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FF72410-9BE8-41D1-898F-15B5B7727195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efault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onector recto 192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195" name="PlaceHolder 2"/>
          <p:cNvSpPr>
            <a:spLocks noGrp="1"/>
          </p:cNvSpPr>
          <p:nvPr>
            <p:ph type="ftr" idx="65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sldNum" idx="66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7EE24C5F-B494-4DE6-8290-DC830F7D6348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Default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onector recto 196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8" name="PlaceHolder 1"/>
          <p:cNvSpPr>
            <a:spLocks noGrp="1"/>
          </p:cNvSpPr>
          <p:nvPr>
            <p:ph type="ftr" idx="67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sldNum" idx="68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3E9E822B-5005-4126-99E8-82B60B9C2832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Default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Conector recto 199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0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04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05" name="PlaceHolder 5"/>
          <p:cNvSpPr>
            <a:spLocks noGrp="1"/>
          </p:cNvSpPr>
          <p:nvPr>
            <p:ph type="ftr" idx="69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6" name="PlaceHolder 6"/>
          <p:cNvSpPr>
            <a:spLocks noGrp="1"/>
          </p:cNvSpPr>
          <p:nvPr>
            <p:ph type="sldNum" idx="70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3C1D3C8E-4192-4F46-AE4C-45D5F2476E0C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Default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Conector recto 206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1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11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12" name="PlaceHolder 5"/>
          <p:cNvSpPr>
            <a:spLocks noGrp="1"/>
          </p:cNvSpPr>
          <p:nvPr>
            <p:ph type="ftr" idx="71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3" name="PlaceHolder 6"/>
          <p:cNvSpPr>
            <a:spLocks noGrp="1"/>
          </p:cNvSpPr>
          <p:nvPr>
            <p:ph type="sldNum" idx="72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8E6688BB-84A6-4FD2-B9DA-7078D6C850F4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Default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Conector recto 213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1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18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19" name="PlaceHolder 5"/>
          <p:cNvSpPr>
            <a:spLocks noGrp="1"/>
          </p:cNvSpPr>
          <p:nvPr>
            <p:ph type="ftr" idx="73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0" name="PlaceHolder 6"/>
          <p:cNvSpPr>
            <a:spLocks noGrp="1"/>
          </p:cNvSpPr>
          <p:nvPr>
            <p:ph type="sldNum" idx="74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704DF33-754B-4E54-8B68-89BC352696C7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Default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Conector recto 220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2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24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164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25" name="PlaceHolder 4"/>
          <p:cNvSpPr>
            <a:spLocks noGrp="1"/>
          </p:cNvSpPr>
          <p:nvPr>
            <p:ph type="ftr" idx="75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6" name="PlaceHolder 5"/>
          <p:cNvSpPr>
            <a:spLocks noGrp="1"/>
          </p:cNvSpPr>
          <p:nvPr>
            <p:ph type="sldNum" idx="76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A75DAB9-E519-4B56-80D5-4B8856151222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Default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Conector recto 226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2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3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31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32" name="PlaceHolder 5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33" name="PlaceHolder 6"/>
          <p:cNvSpPr>
            <a:spLocks noGrp="1"/>
          </p:cNvSpPr>
          <p:nvPr>
            <p:ph type="ftr" idx="77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4" name="PlaceHolder 7"/>
          <p:cNvSpPr>
            <a:spLocks noGrp="1"/>
          </p:cNvSpPr>
          <p:nvPr>
            <p:ph type="sldNum" idx="78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9CCB0DA-C5E4-49B7-B97C-66EAE87F5E32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ector recto 20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6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7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8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9" name="PlaceHolder 8"/>
          <p:cNvSpPr>
            <a:spLocks noGrp="1"/>
          </p:cNvSpPr>
          <p:nvPr>
            <p:ph type="ftr" idx="7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9"/>
          <p:cNvSpPr>
            <a:spLocks noGrp="1"/>
          </p:cNvSpPr>
          <p:nvPr>
            <p:ph type="sldNum" idx="8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FEB32D3E-7071-45A3-9626-38D98D224AC4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Conector recto 234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3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38" name="PlaceHolder 3"/>
          <p:cNvSpPr>
            <a:spLocks noGrp="1"/>
          </p:cNvSpPr>
          <p:nvPr>
            <p:ph type="body"/>
          </p:nvPr>
        </p:nvSpPr>
        <p:spPr>
          <a:xfrm>
            <a:off x="3571560" y="176868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39" name="PlaceHolder 4"/>
          <p:cNvSpPr>
            <a:spLocks noGrp="1"/>
          </p:cNvSpPr>
          <p:nvPr>
            <p:ph type="body"/>
          </p:nvPr>
        </p:nvSpPr>
        <p:spPr>
          <a:xfrm>
            <a:off x="6639120" y="176868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40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41" name="PlaceHolder 6"/>
          <p:cNvSpPr>
            <a:spLocks noGrp="1"/>
          </p:cNvSpPr>
          <p:nvPr>
            <p:ph type="body"/>
          </p:nvPr>
        </p:nvSpPr>
        <p:spPr>
          <a:xfrm>
            <a:off x="3571560" y="405864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42" name="PlaceHolder 7"/>
          <p:cNvSpPr>
            <a:spLocks noGrp="1"/>
          </p:cNvSpPr>
          <p:nvPr>
            <p:ph type="body"/>
          </p:nvPr>
        </p:nvSpPr>
        <p:spPr>
          <a:xfrm>
            <a:off x="6639120" y="4058640"/>
            <a:ext cx="292068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43" name="PlaceHolder 8"/>
          <p:cNvSpPr>
            <a:spLocks noGrp="1"/>
          </p:cNvSpPr>
          <p:nvPr>
            <p:ph type="ftr" idx="79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4" name="PlaceHolder 9"/>
          <p:cNvSpPr>
            <a:spLocks noGrp="1"/>
          </p:cNvSpPr>
          <p:nvPr>
            <p:ph type="sldNum" idx="80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E9834C4-EA33-4A3C-BCC5-8931577245D7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Conector recto 244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6" name="PlaceHolder 1"/>
          <p:cNvSpPr>
            <a:spLocks noGrp="1"/>
          </p:cNvSpPr>
          <p:nvPr>
            <p:ph type="ftr" idx="81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 type="sldNum" idx="82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7BCD9D9-EB09-4362-A68C-EAA005887539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Conector recto 247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50" name="PlaceHolder 2"/>
          <p:cNvSpPr>
            <a:spLocks noGrp="1"/>
          </p:cNvSpPr>
          <p:nvPr>
            <p:ph type="ftr" idx="83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1" name="PlaceHolder 3"/>
          <p:cNvSpPr>
            <a:spLocks noGrp="1"/>
          </p:cNvSpPr>
          <p:nvPr>
            <p:ph type="sldNum" idx="84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B47C1DB8-4F71-43A1-ABE9-B7D8817D8234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Conector recto 251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5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55" name="PlaceHolder 3"/>
          <p:cNvSpPr>
            <a:spLocks noGrp="1"/>
          </p:cNvSpPr>
          <p:nvPr>
            <p:ph type="ftr" idx="85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6" name="PlaceHolder 4"/>
          <p:cNvSpPr>
            <a:spLocks noGrp="1"/>
          </p:cNvSpPr>
          <p:nvPr>
            <p:ph type="sldNum" idx="86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5F4E7A6-EED9-4184-895E-ED6F1ECE3D9A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fault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Conector recto 256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5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6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61" name="PlaceHolder 4"/>
          <p:cNvSpPr>
            <a:spLocks noGrp="1"/>
          </p:cNvSpPr>
          <p:nvPr>
            <p:ph type="ftr" idx="87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2" name="PlaceHolder 5"/>
          <p:cNvSpPr>
            <a:spLocks noGrp="1"/>
          </p:cNvSpPr>
          <p:nvPr>
            <p:ph type="sldNum" idx="88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1FD9854-3DB6-4FD5-8F2D-77A4CE903186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efault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Conector recto 262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65" name="PlaceHolder 2"/>
          <p:cNvSpPr>
            <a:spLocks noGrp="1"/>
          </p:cNvSpPr>
          <p:nvPr>
            <p:ph type="ftr" idx="89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6" name="PlaceHolder 3"/>
          <p:cNvSpPr>
            <a:spLocks noGrp="1"/>
          </p:cNvSpPr>
          <p:nvPr>
            <p:ph type="sldNum" idx="90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BA2F283D-84C3-4971-AA38-78B50CCDE684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Default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Conector recto 266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8" name="PlaceHolder 1"/>
          <p:cNvSpPr>
            <a:spLocks noGrp="1"/>
          </p:cNvSpPr>
          <p:nvPr>
            <p:ph type="ftr" idx="91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9" name="PlaceHolder 2"/>
          <p:cNvSpPr>
            <a:spLocks noGrp="1"/>
          </p:cNvSpPr>
          <p:nvPr>
            <p:ph type="sldNum" idx="92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F890994-EFC8-49D6-AC70-87ED10D239CD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Default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Conector recto 269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7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7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74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75" name="PlaceHolder 5"/>
          <p:cNvSpPr>
            <a:spLocks noGrp="1"/>
          </p:cNvSpPr>
          <p:nvPr>
            <p:ph type="ftr" idx="93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6" name="PlaceHolder 6"/>
          <p:cNvSpPr>
            <a:spLocks noGrp="1"/>
          </p:cNvSpPr>
          <p:nvPr>
            <p:ph type="sldNum" idx="94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6ABD40F5-C456-4041-B1A9-48BE704D5C3A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Default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Conector recto 276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27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8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81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560" cy="209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20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82" name="PlaceHolder 5"/>
          <p:cNvSpPr>
            <a:spLocks noGrp="1"/>
          </p:cNvSpPr>
          <p:nvPr>
            <p:ph type="ftr" idx="95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3" name="PlaceHolder 6"/>
          <p:cNvSpPr>
            <a:spLocks noGrp="1"/>
          </p:cNvSpPr>
          <p:nvPr>
            <p:ph type="sldNum" idx="96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62D38A1-F848-4705-81F3-8D69B98E18A6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ector recto 30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1"/>
          <p:cNvSpPr>
            <a:spLocks noGrp="1"/>
          </p:cNvSpPr>
          <p:nvPr>
            <p:ph type="ftr" idx="9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sldNum" idx="10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2B41C64-9C1E-4C6D-9BF4-F72D5C4F1DCE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onector recto 33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36" name="PlaceHolder 2"/>
          <p:cNvSpPr>
            <a:spLocks noGrp="1"/>
          </p:cNvSpPr>
          <p:nvPr>
            <p:ph type="ftr" idx="11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sldNum" idx="12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1CD266EC-BAA4-4AC9-A9EB-F9DE676F6DE5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onector recto 37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164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41" name="PlaceHolder 3"/>
          <p:cNvSpPr>
            <a:spLocks noGrp="1"/>
          </p:cNvSpPr>
          <p:nvPr>
            <p:ph type="ftr" idx="13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sldNum" idx="14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A954F38F-11FC-4966-8B86-47E64EE934CA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onector recto 42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4383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47" name="PlaceHolder 4"/>
          <p:cNvSpPr>
            <a:spLocks noGrp="1"/>
          </p:cNvSpPr>
          <p:nvPr>
            <p:ph type="ftr" idx="15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sldNum" idx="16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0D2F5FA2-E1EE-4023-AE77-0A8B4D48FD21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Conector recto 48"/>
          <p:cNvSpPr/>
          <p:nvPr/>
        </p:nvSpPr>
        <p:spPr>
          <a:xfrm>
            <a:off x="0" y="7098480"/>
            <a:ext cx="10080000" cy="360"/>
          </a:xfrm>
          <a:prstGeom prst="line">
            <a:avLst/>
          </a:prstGeom>
          <a:ln w="0">
            <a:solidFill>
              <a:srgbClr val="DDDDDD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-44640" rIns="90000" bIns="-44640" anchor="t" anchorCtr="1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1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s-E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51" name="PlaceHolder 2"/>
          <p:cNvSpPr>
            <a:spLocks noGrp="1"/>
          </p:cNvSpPr>
          <p:nvPr>
            <p:ph type="ftr" idx="17"/>
          </p:nvPr>
        </p:nvSpPr>
        <p:spPr>
          <a:xfrm>
            <a:off x="504000" y="7175160"/>
            <a:ext cx="6119280" cy="384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lnSpc>
                <a:spcPct val="100000"/>
              </a:lnSpc>
              <a:buNone/>
              <a:defRPr lang="de-AT" sz="1400" b="0" strike="noStrike" spc="-1">
                <a:solidFill>
                  <a:srgbClr val="889E33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AT" sz="1400" b="0" strike="noStrike" spc="-1">
                <a:solidFill>
                  <a:srgbClr val="889E33"/>
                </a:solidFill>
                <a:latin typeface="Arial"/>
              </a:rPr>
              <a:t>&lt;footer&gt;</a:t>
            </a:r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sldNum" idx="18"/>
          </p:nvPr>
        </p:nvSpPr>
        <p:spPr>
          <a:xfrm>
            <a:off x="7632000" y="7175160"/>
            <a:ext cx="1942920" cy="52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lnSpc>
                <a:spcPct val="100000"/>
              </a:lnSpc>
              <a:buNone/>
              <a:defRPr lang="de-AT" sz="1400" b="0" strike="noStrike" spc="-1">
                <a:solidFill>
                  <a:srgbClr val="808080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BD41119-5EBD-4096-A950-F84CDC8F7292}" type="slidenum">
              <a:rPr lang="de-AT" sz="1400" b="0" strike="noStrike" spc="-1">
                <a:solidFill>
                  <a:srgbClr val="808080"/>
                </a:solidFill>
                <a:latin typeface="Arial"/>
              </a:rPr>
              <a:t>‹Nº›</a:t>
            </a:fld>
            <a:endParaRPr lang="es-ES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Ci2H2bKI30?si=UcSLoqsJivLIn8Pc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md3AilXiVFw?si=8uvmstm3ABrnLA71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KuYXIZMof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-JZ1bFEl10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FMqWjLK8Go?si=4UFu_s1nvkUUcFki" TargetMode="External"/><Relationship Id="rId2" Type="http://schemas.openxmlformats.org/officeDocument/2006/relationships/hyperlink" Target="https://creativecommons.org/licenses/by-nc-sa/4.0/" TargetMode="Externa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://www.ecogood.org/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vFvLz0IE4qM?si=AZd0_J1WwIpXAlKd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5" Type="http://schemas.openxmlformats.org/officeDocument/2006/relationships/hyperlink" Target="https://youtube.com/playlist?list=PLaIBGWGdZAc3PTYuNkjFdl7wTCezgmwUN&amp;si=riw6X-rxe3j2Pi6s" TargetMode="Externa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56.pn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12" Type="http://schemas.openxmlformats.org/officeDocument/2006/relationships/image" Target="../media/image5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9.gif"/><Relationship Id="rId11" Type="http://schemas.openxmlformats.org/officeDocument/2006/relationships/image" Target="../media/image54.jpe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gif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9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1.jpeg"/><Relationship Id="rId10" Type="http://schemas.openxmlformats.org/officeDocument/2006/relationships/image" Target="../media/image64.png"/><Relationship Id="rId4" Type="http://schemas.openxmlformats.org/officeDocument/2006/relationships/image" Target="../media/image47.png"/><Relationship Id="rId9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PlaceHolder 1"/>
          <p:cNvSpPr>
            <a:spLocks noGrp="1"/>
          </p:cNvSpPr>
          <p:nvPr>
            <p:ph type="title"/>
          </p:nvPr>
        </p:nvSpPr>
        <p:spPr>
          <a:xfrm>
            <a:off x="0" y="3276000"/>
            <a:ext cx="10079280" cy="1187280"/>
          </a:xfrm>
          <a:prstGeom prst="rect">
            <a:avLst/>
          </a:prstGeom>
          <a:solidFill>
            <a:srgbClr val="889E33"/>
          </a:solidFill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marL="504000" indent="0">
              <a:lnSpc>
                <a:spcPct val="115000"/>
              </a:lnSpc>
              <a:buNone/>
            </a:pPr>
            <a:r>
              <a:rPr lang="es-ES" sz="3600" b="1" strike="noStrike" spc="-1">
                <a:solidFill>
                  <a:srgbClr val="FFFFFF"/>
                </a:solidFill>
                <a:latin typeface="Arial"/>
              </a:rPr>
              <a:t>Juego de simulación de economía de mercado</a:t>
            </a:r>
            <a:endParaRPr lang="es-ES" sz="36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1" name="Rectángulo 290"/>
          <p:cNvSpPr/>
          <p:nvPr/>
        </p:nvSpPr>
        <p:spPr>
          <a:xfrm>
            <a:off x="487800" y="5184360"/>
            <a:ext cx="2949120" cy="647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s-ES" sz="2800" b="1" strike="noStrike" spc="-1">
                <a:solidFill>
                  <a:srgbClr val="CCCCCC"/>
                </a:solidFill>
                <a:latin typeface="Arial"/>
                <a:ea typeface="DejaVu Sans"/>
              </a:rPr>
              <a:t>Presentación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92" name="Imagen 291"/>
          <p:cNvPicPr/>
          <p:nvPr/>
        </p:nvPicPr>
        <p:blipFill>
          <a:blip r:embed="rId2"/>
          <a:stretch/>
        </p:blipFill>
        <p:spPr>
          <a:xfrm>
            <a:off x="7415640" y="432000"/>
            <a:ext cx="2015640" cy="1987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3" name="Rectángulo 292"/>
          <p:cNvSpPr/>
          <p:nvPr/>
        </p:nvSpPr>
        <p:spPr>
          <a:xfrm>
            <a:off x="432000" y="2590560"/>
            <a:ext cx="5831280" cy="64728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s-ES" sz="2400" b="1" strike="noStrike" spc="-1">
                <a:solidFill>
                  <a:srgbClr val="5A5A5A"/>
                </a:solidFill>
                <a:latin typeface="arial"/>
                <a:ea typeface="DejaVu Sans"/>
              </a:rPr>
              <a:t>Bienvenido al...</a:t>
            </a:r>
            <a:endParaRPr lang="es-E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4" name="Rectángulo 293"/>
          <p:cNvSpPr/>
          <p:nvPr/>
        </p:nvSpPr>
        <p:spPr>
          <a:xfrm>
            <a:off x="6732000" y="7185960"/>
            <a:ext cx="3347280" cy="37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s-ES" sz="1800" b="0" strike="noStrike" spc="-1">
                <a:solidFill>
                  <a:srgbClr val="B2B2B2"/>
                </a:solidFill>
                <a:latin typeface="arial"/>
                <a:ea typeface="Arial"/>
              </a:rPr>
              <a:t>Versión 1.1 | Estado: 11/2019 </a:t>
            </a:r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>
                <a:solidFill>
                  <a:srgbClr val="889E33"/>
                </a:solidFill>
                <a:latin typeface="Arial"/>
              </a:rPr>
              <a:t>¿Una teoría adecuada?</a:t>
            </a:r>
            <a:endParaRPr lang="es-ES" sz="44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332" name="Grupo 331"/>
          <p:cNvGrpSpPr/>
          <p:nvPr/>
        </p:nvGrpSpPr>
        <p:grpSpPr>
          <a:xfrm>
            <a:off x="2483280" y="2232000"/>
            <a:ext cx="4968000" cy="1059480"/>
            <a:chOff x="2483280" y="2232000"/>
            <a:chExt cx="4968000" cy="1059480"/>
          </a:xfrm>
        </p:grpSpPr>
        <p:sp>
          <p:nvSpPr>
            <p:cNvPr id="333" name="Rectángulo 332"/>
            <p:cNvSpPr/>
            <p:nvPr/>
          </p:nvSpPr>
          <p:spPr>
            <a:xfrm>
              <a:off x="2483280" y="2232000"/>
              <a:ext cx="4968000" cy="1059480"/>
            </a:xfrm>
            <a:prstGeom prst="rect">
              <a:avLst/>
            </a:prstGeom>
            <a:solidFill>
              <a:srgbClr val="889E33"/>
            </a:solidFill>
            <a:ln w="2556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99080" tIns="199080" rIns="199080" bIns="199080" anchor="ctr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981"/>
                </a:spcAft>
                <a:tabLst>
                  <a:tab pos="0" algn="l"/>
                </a:tabLst>
              </a:pPr>
              <a:r>
                <a:rPr lang="es-ES" sz="40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¿Bien común?</a:t>
              </a:r>
              <a:endParaRPr lang="es-ES" sz="40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334" name="Grupo 333"/>
          <p:cNvGrpSpPr/>
          <p:nvPr/>
        </p:nvGrpSpPr>
        <p:grpSpPr>
          <a:xfrm>
            <a:off x="5544000" y="4968000"/>
            <a:ext cx="3095280" cy="863280"/>
            <a:chOff x="5544000" y="4968000"/>
            <a:chExt cx="3095280" cy="863280"/>
          </a:xfrm>
        </p:grpSpPr>
        <p:sp>
          <p:nvSpPr>
            <p:cNvPr id="335" name="Rectángulo 334"/>
            <p:cNvSpPr/>
            <p:nvPr/>
          </p:nvSpPr>
          <p:spPr>
            <a:xfrm>
              <a:off x="5544000" y="4968000"/>
              <a:ext cx="3095280" cy="863280"/>
            </a:xfrm>
            <a:prstGeom prst="rect">
              <a:avLst/>
            </a:prstGeom>
            <a:solidFill>
              <a:srgbClr val="5A5A5A"/>
            </a:solidFill>
            <a:ln w="2556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99080" tIns="199080" rIns="199080" bIns="199080" anchor="ctr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981"/>
                </a:spcAft>
                <a:tabLst>
                  <a:tab pos="0" algn="l"/>
                </a:tabLst>
              </a:pPr>
              <a:r>
                <a:rPr lang="es-ES" sz="24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Concurso</a:t>
              </a:r>
              <a:endParaRPr lang="es-ES" sz="24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336" name="Grupo 335"/>
          <p:cNvGrpSpPr/>
          <p:nvPr/>
        </p:nvGrpSpPr>
        <p:grpSpPr>
          <a:xfrm>
            <a:off x="1368000" y="4968000"/>
            <a:ext cx="3059280" cy="863280"/>
            <a:chOff x="1368000" y="4968000"/>
            <a:chExt cx="3059280" cy="863280"/>
          </a:xfrm>
        </p:grpSpPr>
        <p:sp>
          <p:nvSpPr>
            <p:cNvPr id="337" name="Rectángulo 336"/>
            <p:cNvSpPr/>
            <p:nvPr/>
          </p:nvSpPr>
          <p:spPr>
            <a:xfrm>
              <a:off x="1368000" y="4968000"/>
              <a:ext cx="3059280" cy="863280"/>
            </a:xfrm>
            <a:prstGeom prst="rect">
              <a:avLst/>
            </a:prstGeom>
            <a:solidFill>
              <a:srgbClr val="5A5A5A"/>
            </a:solidFill>
            <a:ln w="2556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99080" tIns="199080" rIns="199080" bIns="199080" anchor="ctr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981"/>
                </a:spcAft>
                <a:tabLst>
                  <a:tab pos="0" algn="l"/>
                </a:tabLst>
              </a:pPr>
              <a:r>
                <a:rPr lang="es-ES" sz="24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Búsqueda de beneficios</a:t>
              </a:r>
              <a:endParaRPr lang="es-ES" sz="2400" b="0" strike="noStrike" spc="-1">
                <a:solidFill>
                  <a:srgbClr val="FFFFFF"/>
                </a:solidFill>
                <a:latin typeface="Calibri"/>
              </a:endParaRPr>
            </a:p>
          </p:txBody>
        </p:sp>
      </p:grpSp>
      <p:sp>
        <p:nvSpPr>
          <p:cNvPr id="338" name="Forma libre: forma 337"/>
          <p:cNvSpPr/>
          <p:nvPr/>
        </p:nvSpPr>
        <p:spPr>
          <a:xfrm>
            <a:off x="4752000" y="5184000"/>
            <a:ext cx="503280" cy="503280"/>
          </a:xfrm>
          <a:custGeom>
            <a:avLst/>
            <a:gdLst>
              <a:gd name="textAreaLeft" fmla="*/ 0 w 503280"/>
              <a:gd name="textAreaRight" fmla="*/ 503640 w 503280"/>
              <a:gd name="textAreaTop" fmla="*/ 0 h 503280"/>
              <a:gd name="textAreaBottom" fmla="*/ 503640 h 50328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8251" y="0"/>
                </a:moveTo>
                <a:lnTo>
                  <a:pt x="13349" y="0"/>
                </a:lnTo>
                <a:lnTo>
                  <a:pt x="13349" y="8251"/>
                </a:lnTo>
                <a:lnTo>
                  <a:pt x="21600" y="8251"/>
                </a:lnTo>
                <a:lnTo>
                  <a:pt x="21600" y="13349"/>
                </a:lnTo>
                <a:lnTo>
                  <a:pt x="13349" y="13349"/>
                </a:lnTo>
                <a:lnTo>
                  <a:pt x="13349" y="21600"/>
                </a:lnTo>
                <a:lnTo>
                  <a:pt x="8251" y="21600"/>
                </a:lnTo>
                <a:lnTo>
                  <a:pt x="8251" y="13349"/>
                </a:lnTo>
                <a:lnTo>
                  <a:pt x="0" y="13349"/>
                </a:lnTo>
                <a:lnTo>
                  <a:pt x="0" y="8251"/>
                </a:lnTo>
                <a:lnTo>
                  <a:pt x="8251" y="8251"/>
                </a:lnTo>
                <a:lnTo>
                  <a:pt x="8251" y="0"/>
                </a:lnTo>
                <a:close/>
              </a:path>
            </a:pathLst>
          </a:custGeom>
          <a:solidFill>
            <a:srgbClr val="5A5A5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9" name="Forma libre: forma 338"/>
          <p:cNvSpPr/>
          <p:nvPr/>
        </p:nvSpPr>
        <p:spPr>
          <a:xfrm rot="16199400">
            <a:off x="4606920" y="864000"/>
            <a:ext cx="791280" cy="7271280"/>
          </a:xfrm>
          <a:custGeom>
            <a:avLst/>
            <a:gdLst>
              <a:gd name="textAreaLeft" fmla="*/ 0 w 791280"/>
              <a:gd name="textAreaRight" fmla="*/ 791640 w 791280"/>
              <a:gd name="textAreaTop" fmla="*/ 0 h 7271280"/>
              <a:gd name="textAreaBottom" fmla="*/ 7271640 h 727128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cubicBezTo>
                  <a:pt x="5400" y="0"/>
                  <a:pt x="10800" y="427"/>
                  <a:pt x="10800" y="853"/>
                </a:cubicBezTo>
                <a:lnTo>
                  <a:pt x="10800" y="9947"/>
                </a:lnTo>
                <a:cubicBezTo>
                  <a:pt x="10800" y="10373"/>
                  <a:pt x="16200" y="10800"/>
                  <a:pt x="21600" y="10800"/>
                </a:cubicBezTo>
                <a:cubicBezTo>
                  <a:pt x="16200" y="10800"/>
                  <a:pt x="10800" y="11227"/>
                  <a:pt x="10800" y="11653"/>
                </a:cubicBezTo>
                <a:lnTo>
                  <a:pt x="10800" y="20747"/>
                </a:lnTo>
                <a:cubicBezTo>
                  <a:pt x="10800" y="21173"/>
                  <a:pt x="5400" y="21600"/>
                  <a:pt x="0" y="21600"/>
                </a:cubicBezTo>
              </a:path>
            </a:pathLst>
          </a:custGeom>
          <a:noFill/>
          <a:ln w="76320">
            <a:solidFill>
              <a:srgbClr val="889E3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0" name="Rectángulo 339"/>
          <p:cNvSpPr/>
          <p:nvPr/>
        </p:nvSpPr>
        <p:spPr>
          <a:xfrm>
            <a:off x="4608000" y="3096000"/>
            <a:ext cx="719280" cy="1110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s-ES" sz="7200" b="1" strike="noStrike" spc="-1">
                <a:solidFill>
                  <a:srgbClr val="889E33"/>
                </a:solidFill>
                <a:latin typeface="Arial"/>
                <a:ea typeface="DejaVu Sans"/>
              </a:rPr>
              <a:t>=</a:t>
            </a:r>
            <a:endParaRPr lang="es-ES" sz="7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FD59D4DA-4311-4911-9986-33D952478BB7}" type="slidenum">
              <a:t>10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Elipse 341"/>
          <p:cNvSpPr/>
          <p:nvPr/>
        </p:nvSpPr>
        <p:spPr>
          <a:xfrm>
            <a:off x="419040" y="504000"/>
            <a:ext cx="9215280" cy="6191280"/>
          </a:xfrm>
          <a:prstGeom prst="ellipse">
            <a:avLst/>
          </a:prstGeom>
          <a:solidFill>
            <a:srgbClr val="66CC00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ES" sz="3200" b="1" strike="noStrike" spc="-1">
                <a:solidFill>
                  <a:srgbClr val="FFFFFF"/>
                </a:solidFill>
                <a:latin typeface="Arial"/>
                <a:ea typeface="DejaVu Sans"/>
              </a:rPr>
              <a:t>Ecología</a:t>
            </a:r>
            <a:endParaRPr lang="es-ES" sz="32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3" name="Elipse 342"/>
          <p:cNvSpPr/>
          <p:nvPr/>
        </p:nvSpPr>
        <p:spPr>
          <a:xfrm>
            <a:off x="2352600" y="2112480"/>
            <a:ext cx="5411880" cy="3310920"/>
          </a:xfrm>
          <a:prstGeom prst="ellipse">
            <a:avLst/>
          </a:prstGeom>
          <a:solidFill>
            <a:srgbClr val="990000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ES" sz="2600" b="1" strike="noStrike" spc="-1">
                <a:solidFill>
                  <a:srgbClr val="000000"/>
                </a:solidFill>
                <a:latin typeface="Arial"/>
                <a:ea typeface="DejaVu Sans"/>
              </a:rPr>
              <a:t>Asuntos sociales</a:t>
            </a:r>
            <a:endParaRPr lang="es-ES" sz="26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44" name="Elipse 343"/>
          <p:cNvSpPr/>
          <p:nvPr/>
        </p:nvSpPr>
        <p:spPr>
          <a:xfrm>
            <a:off x="3864600" y="3336480"/>
            <a:ext cx="2398680" cy="1414800"/>
          </a:xfrm>
          <a:prstGeom prst="ellipse">
            <a:avLst/>
          </a:prstGeom>
          <a:solidFill>
            <a:srgbClr val="009DA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ES" sz="1800" b="1" strike="noStrike" spc="-1">
                <a:solidFill>
                  <a:srgbClr val="FFFFFF"/>
                </a:solidFill>
                <a:latin typeface="Arial"/>
                <a:ea typeface="DejaVu Sans"/>
              </a:rPr>
              <a:t>Economía monetaria</a:t>
            </a:r>
            <a:endParaRPr lang="es-ES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AE0D64AD-9FF9-4DFC-8DEC-2B4487F6375D}" type="slidenum"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" name="Inhaltsplatzhalter 3"/>
          <p:cNvGraphicFramePr/>
          <p:nvPr/>
        </p:nvGraphicFramePr>
        <p:xfrm>
          <a:off x="504000" y="1872000"/>
          <a:ext cx="9071640" cy="4985640"/>
        </p:xfrm>
        <a:graphic>
          <a:graphicData uri="http://schemas.openxmlformats.org/drawingml/2006/table">
            <a:tbl>
              <a:tblPr/>
              <a:tblGrid>
                <a:gridCol w="3023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3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5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924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Puede organizarse directamente a través del dinero</a:t>
                      </a:r>
                      <a:endParaRPr lang="es-ES" sz="24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8EB4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Sólo puede organizarse indirectamente a través del dinero</a:t>
                      </a:r>
                      <a:endParaRPr lang="es-ES" sz="24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Organizarse sin dinero</a:t>
                      </a:r>
                      <a:endParaRPr lang="es-ES" sz="24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1160">
                <a:tc>
                  <a:txBody>
                    <a:bodyPr/>
                    <a:lstStyle/>
                    <a:p>
                      <a:endParaRPr lang="es-E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46" name="Pfeil nach oben und unten 2"/>
          <p:cNvSpPr/>
          <p:nvPr/>
        </p:nvSpPr>
        <p:spPr>
          <a:xfrm>
            <a:off x="-140760" y="2633760"/>
            <a:ext cx="1189440" cy="4205880"/>
          </a:xfrm>
          <a:prstGeom prst="upDown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00B050"/>
              </a:gs>
              <a:gs pos="100000">
                <a:srgbClr val="D9EFE2"/>
              </a:gs>
            </a:gsLst>
            <a:lin ang="5400000"/>
          </a:gra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ES" sz="4800" b="1" strike="noStrike" spc="-1">
                <a:solidFill>
                  <a:srgbClr val="FFFFFF"/>
                </a:solidFill>
                <a:latin typeface="Calibri"/>
                <a:ea typeface="DejaVu Sans"/>
              </a:rPr>
              <a:t>+ </a:t>
            </a:r>
            <a:endParaRPr lang="es-ES" sz="4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endParaRPr lang="es-ES" sz="4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endParaRPr lang="es-ES" sz="4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endParaRPr lang="es-ES" sz="4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r>
              <a:rPr lang="es-ES" sz="4800" b="1" strike="noStrike" spc="-1">
                <a:solidFill>
                  <a:srgbClr val="FFFFFF"/>
                </a:solidFill>
                <a:latin typeface="Calibri"/>
                <a:ea typeface="DejaVu Sans"/>
              </a:rPr>
              <a:t>–</a:t>
            </a:r>
            <a:endParaRPr lang="es-ES" sz="4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7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>
                <a:solidFill>
                  <a:srgbClr val="889E33"/>
                </a:solidFill>
                <a:latin typeface="Arial"/>
              </a:rPr>
              <a:t>Dinero y bien común</a:t>
            </a:r>
            <a:endParaRPr lang="es-E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D62DB127-3137-47C2-9751-527412536335}" type="slidenum">
              <a:t>12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72000" y="895680"/>
            <a:ext cx="6666840" cy="1983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es-ES" sz="5400" b="1" strike="noStrike" spc="-1">
                <a:solidFill>
                  <a:srgbClr val="889E33"/>
                </a:solidFill>
                <a:latin typeface="arial"/>
              </a:rPr>
              <a:t>¿Realmente se ha ahorrado costes?</a:t>
            </a:r>
            <a:endParaRPr lang="es-ES" sz="5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49" name="Picture 2"/>
          <p:cNvPicPr/>
          <p:nvPr/>
        </p:nvPicPr>
        <p:blipFill>
          <a:blip r:embed="rId3"/>
          <a:stretch/>
        </p:blipFill>
        <p:spPr>
          <a:xfrm>
            <a:off x="4932000" y="2607120"/>
            <a:ext cx="4103280" cy="4103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AA718631-F838-47C1-9515-C929C704FD5C}" type="slidenum"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Textfeld 3"/>
          <p:cNvSpPr/>
          <p:nvPr/>
        </p:nvSpPr>
        <p:spPr>
          <a:xfrm>
            <a:off x="792000" y="6498540"/>
            <a:ext cx="8961120" cy="27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(</a:t>
            </a:r>
            <a:r>
              <a:rPr lang="es-ES" sz="1200" b="0" u="sng" strike="noStrike" spc="-1" dirty="0">
                <a:solidFill>
                  <a:srgbClr val="0000FF"/>
                </a:solidFill>
                <a:uFillTx/>
                <a:latin typeface="Calibri"/>
                <a:ea typeface="DejaVu Sans"/>
                <a:hlinkClick r:id="rId3"/>
              </a:rPr>
              <a:t>https://youtu.be/sCi2H2bKI30?si=UcSLoqsJivLIn8Pc</a:t>
            </a:r>
            <a:r>
              <a:rPr lang="es-ES" sz="1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)</a:t>
            </a:r>
            <a:endParaRPr lang="es-ES" sz="12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3600" b="1" strike="noStrike" spc="-1">
                <a:solidFill>
                  <a:srgbClr val="889E33"/>
                </a:solidFill>
                <a:latin typeface="arial"/>
              </a:rPr>
              <a:t> Externalidades: ¿ha oído hablar de ellas?</a:t>
            </a:r>
            <a:endParaRPr lang="es-E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5788364D-61D7-41FF-BC6C-8E52CAAABD86}" type="slidenum">
              <a:t>14</a:t>
            </a:fld>
            <a:endParaRPr/>
          </a:p>
        </p:txBody>
      </p:sp>
      <p:pic>
        <p:nvPicPr>
          <p:cNvPr id="4" name="Imagen 3">
            <a:hlinkClick r:id="rId3"/>
            <a:extLst>
              <a:ext uri="{FF2B5EF4-FFF2-40B4-BE49-F238E27FC236}">
                <a16:creationId xmlns:a16="http://schemas.microsoft.com/office/drawing/2014/main" id="{AD2CD44E-D3B9-46F3-8108-E8C5748D72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736" y="1198212"/>
            <a:ext cx="9413384" cy="530032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PlaceHolder 1"/>
          <p:cNvSpPr>
            <a:spLocks noGrp="1"/>
          </p:cNvSpPr>
          <p:nvPr>
            <p:ph type="title"/>
          </p:nvPr>
        </p:nvSpPr>
        <p:spPr>
          <a:xfrm>
            <a:off x="216000" y="-29880"/>
            <a:ext cx="9863280" cy="1249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3600" b="1" strike="noStrike" spc="-1">
                <a:solidFill>
                  <a:srgbClr val="889E33"/>
                </a:solidFill>
                <a:latin typeface="Arial"/>
              </a:rPr>
              <a:t>Cambio climático: ¿quién asume los costes?</a:t>
            </a:r>
            <a:endParaRPr lang="es-E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5" name="Textfeld 3"/>
          <p:cNvSpPr/>
          <p:nvPr/>
        </p:nvSpPr>
        <p:spPr>
          <a:xfrm>
            <a:off x="900672" y="6835553"/>
            <a:ext cx="8279280" cy="27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200" b="0" u="sng" strike="noStrike" spc="-1" dirty="0">
                <a:solidFill>
                  <a:srgbClr val="0000FF"/>
                </a:solidFill>
                <a:uFillTx/>
                <a:latin typeface="Calibri"/>
                <a:ea typeface="DejaVu Sans"/>
                <a:hlinkClick r:id="rId3"/>
              </a:rPr>
              <a:t>https://youtu.be/md3AilXiVFw?si=8uvmstm3ABrnLA71</a:t>
            </a:r>
            <a:r>
              <a:rPr lang="es-ES" sz="12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es-ES" sz="12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E76D0620-E9C0-4DED-A482-4381FC8BC780}" type="slidenum">
              <a:t>15</a:t>
            </a:fld>
            <a:endParaRPr/>
          </a:p>
        </p:txBody>
      </p:sp>
      <p:pic>
        <p:nvPicPr>
          <p:cNvPr id="4" name="Imagen 3">
            <a:hlinkClick r:id="rId3"/>
            <a:extLst>
              <a:ext uri="{FF2B5EF4-FFF2-40B4-BE49-F238E27FC236}">
                <a16:creationId xmlns:a16="http://schemas.microsoft.com/office/drawing/2014/main" id="{B5723741-A385-4FEF-A34F-0A4D3F461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727" y="1573161"/>
            <a:ext cx="8762437" cy="499478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6" name="Inhaltsplatzhalter 3"/>
          <p:cNvGraphicFramePr/>
          <p:nvPr/>
        </p:nvGraphicFramePr>
        <p:xfrm>
          <a:off x="504000" y="1440000"/>
          <a:ext cx="9071640" cy="2952360"/>
        </p:xfrm>
        <a:graphic>
          <a:graphicData uri="http://schemas.openxmlformats.org/drawingml/2006/table">
            <a:tbl>
              <a:tblPr/>
              <a:tblGrid>
                <a:gridCol w="266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6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107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32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Efecto negativo:</a:t>
                      </a:r>
                      <a:endParaRPr lang="es-ES" sz="3200" b="0" strike="noStrike" spc="-1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68400" marR="684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889E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AT" sz="32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Afectados externos</a:t>
                      </a:r>
                      <a:endParaRPr lang="es-ES" sz="3200" b="0" strike="noStrike" spc="-1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68400" marR="684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889E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AT" sz="32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Consequencias</a:t>
                      </a:r>
                      <a:endParaRPr lang="es-ES" sz="3200" b="0" strike="noStrike" spc="-1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68400" marR="684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889E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1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strike="noStrike" spc="-1">
                          <a:solidFill>
                            <a:srgbClr val="333333"/>
                          </a:solidFill>
                          <a:latin typeface="arial"/>
                        </a:rPr>
                        <a:t>Cambio Climatico → Aumento del nivel del mar</a:t>
                      </a:r>
                      <a:endParaRPr lang="es-ES" sz="20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strike="noStrike" spc="-1">
                          <a:solidFill>
                            <a:srgbClr val="333333"/>
                          </a:solidFill>
                          <a:latin typeface="arial"/>
                        </a:rPr>
                        <a:t>Habitantes de la costa </a:t>
                      </a:r>
                      <a:endParaRPr lang="es-ES" sz="20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strike="noStrike" spc="-1">
                          <a:solidFill>
                            <a:srgbClr val="333333"/>
                          </a:solidFill>
                          <a:latin typeface="arial"/>
                        </a:rPr>
                        <a:t>Reasentamiento </a:t>
                      </a:r>
                      <a:endParaRPr lang="es-ES" sz="20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2000" b="1" strike="noStrike" spc="-1">
                          <a:solidFill>
                            <a:srgbClr val="333333"/>
                          </a:solidFill>
                          <a:latin typeface="arial"/>
                        </a:rPr>
                        <a:t>Construcción de nuevas presas</a:t>
                      </a:r>
                      <a:endParaRPr lang="es-ES" sz="20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s-ES" sz="20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57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3600" b="1" strike="noStrike" spc="-1">
                <a:solidFill>
                  <a:srgbClr val="889E33"/>
                </a:solidFill>
                <a:latin typeface="Arial"/>
              </a:rPr>
              <a:t>Factores externos en la adquisición de electricidad</a:t>
            </a:r>
            <a:endParaRPr lang="es-E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38F3A119-1F2F-4F05-A28E-740C3183941C}" type="slidenum">
              <a:t>16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000" b="1" strike="noStrike" spc="-1">
                <a:solidFill>
                  <a:srgbClr val="889E33"/>
                </a:solidFill>
                <a:latin typeface="Arial"/>
              </a:rPr>
              <a:t>Degradación del suelo – a quien le importa</a:t>
            </a:r>
            <a:r>
              <a:rPr lang="es-ES" sz="3600" b="1" strike="noStrike" spc="-1">
                <a:solidFill>
                  <a:srgbClr val="889E33"/>
                </a:solidFill>
                <a:latin typeface="Arial"/>
              </a:rPr>
              <a:t>?</a:t>
            </a:r>
            <a:endParaRPr lang="es-E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0" name="Textfeld 4"/>
          <p:cNvSpPr/>
          <p:nvPr/>
        </p:nvSpPr>
        <p:spPr>
          <a:xfrm>
            <a:off x="4608000" y="6384600"/>
            <a:ext cx="48232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200" b="0" u="sng" strike="noStrike" spc="-1" dirty="0">
                <a:solidFill>
                  <a:srgbClr val="0000FF"/>
                </a:solidFill>
                <a:uFillTx/>
                <a:latin typeface="Calibri"/>
                <a:ea typeface="DejaVu Sans"/>
                <a:hlinkClick r:id="rId3"/>
              </a:rPr>
              <a:t>https://www.youtube.com/watch?v=HKuYXIZMofg</a:t>
            </a:r>
            <a:endParaRPr lang="es-ES" sz="12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endParaRPr lang="es-ES" sz="12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BECB2089-6069-4CE5-A706-0D141CB16F43}" type="slidenum">
              <a:t>17</a:t>
            </a:fld>
            <a:endParaRPr/>
          </a:p>
        </p:txBody>
      </p:sp>
      <p:pic>
        <p:nvPicPr>
          <p:cNvPr id="4" name="Imagen 3">
            <a:hlinkClick r:id="rId3"/>
            <a:extLst>
              <a:ext uri="{FF2B5EF4-FFF2-40B4-BE49-F238E27FC236}">
                <a16:creationId xmlns:a16="http://schemas.microsoft.com/office/drawing/2014/main" id="{91A5449C-BB58-4906-9A3E-2465D18A69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520" y="1321766"/>
            <a:ext cx="8841760" cy="506283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3600" b="1" strike="noStrike" spc="-1" dirty="0">
                <a:solidFill>
                  <a:srgbClr val="889E33"/>
                </a:solidFill>
                <a:latin typeface="arial"/>
              </a:rPr>
              <a:t> ¿Qué significa nivel de subsistencia?</a:t>
            </a:r>
            <a:endParaRPr lang="es-ES" sz="3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3" name="Textfeld 4"/>
          <p:cNvSpPr/>
          <p:nvPr/>
        </p:nvSpPr>
        <p:spPr>
          <a:xfrm>
            <a:off x="936000" y="6384600"/>
            <a:ext cx="8495280" cy="275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200" b="1" strike="noStrike" spc="-1" dirty="0">
                <a:solidFill>
                  <a:srgbClr val="C9211E"/>
                </a:solidFill>
                <a:latin typeface="Calibri"/>
                <a:ea typeface="DejaVu Sans"/>
                <a:hlinkClick r:id="rId3"/>
              </a:rPr>
              <a:t>https://www.youtube.com/watch?v=v-JZ1bFEl10</a:t>
            </a:r>
            <a:r>
              <a:rPr lang="es-ES" sz="1200" b="1" strike="noStrike" spc="-1" dirty="0">
                <a:solidFill>
                  <a:srgbClr val="C9211E"/>
                </a:solidFill>
                <a:latin typeface="Calibri"/>
                <a:ea typeface="DejaVu Sans"/>
              </a:rPr>
              <a:t> </a:t>
            </a:r>
            <a:endParaRPr lang="es-ES" sz="12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18D629AA-C38E-4B1D-8645-1A1AA95282FF}" type="slidenum">
              <a:t>18</a:t>
            </a:fld>
            <a:endParaRPr/>
          </a:p>
        </p:txBody>
      </p:sp>
      <p:pic>
        <p:nvPicPr>
          <p:cNvPr id="4" name="Imagen 3">
            <a:hlinkClick r:id="rId3"/>
            <a:extLst>
              <a:ext uri="{FF2B5EF4-FFF2-40B4-BE49-F238E27FC236}">
                <a16:creationId xmlns:a16="http://schemas.microsoft.com/office/drawing/2014/main" id="{33AAB671-9E59-46FC-AED7-83A0A79262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269" y="1219680"/>
            <a:ext cx="8643473" cy="498688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360000" y="108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>
                <a:solidFill>
                  <a:srgbClr val="889E33"/>
                </a:solidFill>
                <a:latin typeface="Arial"/>
                <a:ea typeface="Microsoft YaHei"/>
              </a:rPr>
              <a:t>¿Un sistema económico para el bien común?</a:t>
            </a:r>
            <a:endParaRPr lang="es-ES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65" name="Picture 2"/>
          <p:cNvPicPr/>
          <p:nvPr/>
        </p:nvPicPr>
        <p:blipFill>
          <a:blip r:embed="rId3"/>
          <a:stretch/>
        </p:blipFill>
        <p:spPr>
          <a:xfrm flipH="1">
            <a:off x="4176720" y="2664000"/>
            <a:ext cx="4809960" cy="3527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56CBB5CB-A937-4041-9074-5380BB6D491A}" type="slidenum">
              <a:t>19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Picture 2"/>
          <p:cNvPicPr/>
          <p:nvPr/>
        </p:nvPicPr>
        <p:blipFill>
          <a:blip r:embed="rId3"/>
          <a:stretch/>
        </p:blipFill>
        <p:spPr>
          <a:xfrm>
            <a:off x="3203640" y="1101240"/>
            <a:ext cx="3203640" cy="1922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6" name="Picture 4"/>
          <p:cNvPicPr/>
          <p:nvPr/>
        </p:nvPicPr>
        <p:blipFill>
          <a:blip r:embed="rId4"/>
          <a:stretch/>
        </p:blipFill>
        <p:spPr>
          <a:xfrm>
            <a:off x="323640" y="4077000"/>
            <a:ext cx="1619280" cy="2087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7" name="Textfeld 5"/>
          <p:cNvSpPr/>
          <p:nvPr/>
        </p:nvSpPr>
        <p:spPr>
          <a:xfrm rot="18964200">
            <a:off x="1392840" y="2665080"/>
            <a:ext cx="2293920" cy="79020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6D9F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ES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Ingredientes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8" name="Textfeld 6"/>
          <p:cNvSpPr/>
          <p:nvPr/>
        </p:nvSpPr>
        <p:spPr>
          <a:xfrm>
            <a:off x="2448000" y="360000"/>
            <a:ext cx="5182200" cy="1006920"/>
          </a:xfrm>
          <a:prstGeom prst="ellipseRibbon2">
            <a:avLst>
              <a:gd name="adj1" fmla="val 42676"/>
              <a:gd name="adj2" fmla="val 100000"/>
              <a:gd name="adj3" fmla="val 25000"/>
            </a:avLst>
          </a:prstGeom>
          <a:solidFill>
            <a:srgbClr val="984807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ES" sz="2000" b="1" strike="noStrike" spc="-1">
                <a:solidFill>
                  <a:srgbClr val="FFFFFF"/>
                </a:solidFill>
                <a:latin typeface="Calibri"/>
                <a:ea typeface="DejaVu Sans"/>
              </a:rPr>
              <a:t>Producción de chocolate</a:t>
            </a:r>
            <a:endParaRPr lang="es-ES" sz="2000" b="0" strike="noStrike" spc="-1">
              <a:solidFill>
                <a:srgbClr val="FFFFFF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endParaRPr lang="es-ES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99" name="Textfeld 12"/>
          <p:cNvSpPr/>
          <p:nvPr/>
        </p:nvSpPr>
        <p:spPr>
          <a:xfrm rot="2685000">
            <a:off x="6318360" y="2563920"/>
            <a:ext cx="1883520" cy="78984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6D9F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ES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Electricidad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0" name="Textfeld 14"/>
          <p:cNvSpPr/>
          <p:nvPr/>
        </p:nvSpPr>
        <p:spPr>
          <a:xfrm rot="16200000">
            <a:off x="3776400" y="3421440"/>
            <a:ext cx="2159280" cy="78984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C6D9F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ES" sz="2000" b="1" strike="noStrike" spc="-1">
                <a:solidFill>
                  <a:srgbClr val="000000"/>
                </a:solidFill>
                <a:latin typeface="Calibri"/>
                <a:ea typeface="DejaVu Sans"/>
              </a:rPr>
              <a:t>Empleados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01" name="Imagen 300"/>
          <p:cNvPicPr/>
          <p:nvPr/>
        </p:nvPicPr>
        <p:blipFill>
          <a:blip r:embed="rId5"/>
          <a:srcRect l="18742" t="14458" r="2005" b="38589"/>
          <a:stretch/>
        </p:blipFill>
        <p:spPr>
          <a:xfrm>
            <a:off x="4183920" y="4993920"/>
            <a:ext cx="1933200" cy="20764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2" name="Imagen 301"/>
          <p:cNvPicPr/>
          <p:nvPr/>
        </p:nvPicPr>
        <p:blipFill>
          <a:blip r:embed="rId6"/>
          <a:stretch/>
        </p:blipFill>
        <p:spPr>
          <a:xfrm>
            <a:off x="7632000" y="3600000"/>
            <a:ext cx="2142000" cy="2142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2B1EF2DE-1FFC-4355-A505-C7928ED3E583}" type="slidenum">
              <a:t>2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000" b="1" strike="noStrike" spc="-1">
                <a:solidFill>
                  <a:srgbClr val="889E33"/>
                </a:solidFill>
                <a:latin typeface="Arial"/>
                <a:ea typeface="Microsoft YaHei"/>
              </a:rPr>
              <a:t>Nuevas reglas del juego:</a:t>
            </a:r>
            <a:endParaRPr lang="es-ES" sz="4000" b="0" strike="noStrike" spc="-1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367" name="Inhaltsplatzhalter 5"/>
          <p:cNvGraphicFramePr/>
          <p:nvPr/>
        </p:nvGraphicFramePr>
        <p:xfrm>
          <a:off x="1584000" y="1440000"/>
          <a:ext cx="6911640" cy="5428800"/>
        </p:xfrm>
        <a:graphic>
          <a:graphicData uri="http://schemas.openxmlformats.org/drawingml/2006/table">
            <a:tbl>
              <a:tblPr/>
              <a:tblGrid>
                <a:gridCol w="370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9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66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800" b="1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Puntos</a:t>
                      </a:r>
                      <a:endParaRPr lang="es-ES" sz="2800" b="0" strike="noStrike" spc="-1" dirty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800" b="1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Balance de bien común</a:t>
                      </a:r>
                      <a:endParaRPr lang="es-ES" sz="2800" b="0" strike="noStrike" spc="-1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>
                    <a:lnL w="28080">
                      <a:solidFill>
                        <a:srgbClr val="1F497D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28080">
                      <a:solidFill>
                        <a:srgbClr val="1F497D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800" b="1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Impuesto sobre el valor añadido</a:t>
                      </a:r>
                      <a:endParaRPr lang="es-ES" sz="2800" b="0" strike="noStrike" spc="-1" dirty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8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(por pieza)</a:t>
                      </a: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28080">
                      <a:solidFill>
                        <a:srgbClr val="1F497D"/>
                      </a:solidFill>
                      <a:prstDash val="solid"/>
                    </a:lnR>
                    <a:lnT w="28080">
                      <a:solidFill>
                        <a:srgbClr val="1F497D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AT" sz="24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0 -4 </a:t>
                      </a:r>
                      <a:endParaRPr lang="es-ES" sz="2400" b="0" strike="noStrike" spc="-1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anchor="ctr">
                    <a:lnL w="28080">
                      <a:solidFill>
                        <a:srgbClr val="1F497D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AT" sz="24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100% </a:t>
                      </a:r>
                      <a:endParaRPr lang="es-ES" sz="2400" b="0" strike="noStrike" spc="-1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28080">
                      <a:solidFill>
                        <a:srgbClr val="1F497D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2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AT" sz="24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5-8</a:t>
                      </a:r>
                      <a:endParaRPr lang="es-ES" sz="24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28080">
                      <a:solidFill>
                        <a:srgbClr val="1F497D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AT" sz="24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60% </a:t>
                      </a:r>
                      <a:endParaRPr lang="es-ES" sz="24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28080">
                      <a:solidFill>
                        <a:srgbClr val="1F497D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AT" sz="24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9-12</a:t>
                      </a:r>
                      <a:endParaRPr lang="es-ES" sz="24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28080">
                      <a:solidFill>
                        <a:srgbClr val="1F497D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AT" sz="24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40%</a:t>
                      </a:r>
                      <a:endParaRPr lang="es-ES" sz="24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28080">
                      <a:solidFill>
                        <a:srgbClr val="1F497D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2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AT" sz="24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13-16</a:t>
                      </a:r>
                      <a:endParaRPr lang="es-ES" sz="24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28080">
                      <a:solidFill>
                        <a:srgbClr val="1F497D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AT" sz="24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20%</a:t>
                      </a:r>
                      <a:endParaRPr lang="es-ES" sz="24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28080">
                      <a:solidFill>
                        <a:srgbClr val="1F497D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27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AT" sz="24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17-20</a:t>
                      </a:r>
                      <a:endParaRPr lang="es-ES" sz="2400" b="0" strike="noStrike" spc="-1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anchor="ctr">
                    <a:lnL w="28080">
                      <a:solidFill>
                        <a:srgbClr val="1F497D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28080">
                      <a:solidFill>
                        <a:srgbClr val="1F497D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AT" sz="24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0%</a:t>
                      </a:r>
                      <a:endParaRPr lang="es-ES" sz="2400" b="0" strike="noStrike" spc="-1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anchor="ctr">
                    <a:lnL w="12240">
                      <a:solidFill>
                        <a:srgbClr val="FFFFFF"/>
                      </a:solidFill>
                      <a:prstDash val="solid"/>
                    </a:lnL>
                    <a:lnR w="28080">
                      <a:solidFill>
                        <a:srgbClr val="1F497D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28080">
                      <a:solidFill>
                        <a:srgbClr val="1F497D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17922E44-9FAF-401B-ABF7-F505388D4A03}" type="slidenum">
              <a:t>20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>
                <a:solidFill>
                  <a:srgbClr val="000000"/>
                </a:solidFill>
                <a:latin typeface="Arial"/>
              </a:rPr>
              <a:t> </a:t>
            </a:r>
            <a:r>
              <a:rPr lang="es-ES" sz="4400" b="1" strike="noStrike" spc="-1">
                <a:solidFill>
                  <a:srgbClr val="889E33"/>
                </a:solidFill>
                <a:latin typeface="Arial"/>
              </a:rPr>
              <a:t>Transparencia</a:t>
            </a:r>
            <a:endParaRPr lang="es-ES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6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97" r="24797"/>
          <a:stretch/>
        </p:blipFill>
        <p:spPr>
          <a:xfrm rot="862200">
            <a:off x="5673352" y="729411"/>
            <a:ext cx="3727121" cy="5950906"/>
          </a:xfrm>
          <a:prstGeom prst="rect">
            <a:avLst/>
          </a:prstGeom>
          <a:noFill/>
          <a:ln w="0">
            <a:noFill/>
          </a:ln>
          <a:effectLst>
            <a:outerShdw rotWithShape="0">
              <a:srgbClr val="000000">
                <a:alpha val="20000"/>
              </a:srgbClr>
            </a:outerShdw>
          </a:effectLst>
        </p:spPr>
      </p:pic>
      <p:sp>
        <p:nvSpPr>
          <p:cNvPr id="370" name="Gekrümmte Verbindung 9"/>
          <p:cNvSpPr/>
          <p:nvPr/>
        </p:nvSpPr>
        <p:spPr>
          <a:xfrm rot="10800000" flipV="1">
            <a:off x="3611880" y="1404720"/>
            <a:ext cx="3082680" cy="2142360"/>
          </a:xfrm>
          <a:prstGeom prst="curvedConnector3">
            <a:avLst>
              <a:gd name="adj1" fmla="val 50000"/>
            </a:avLst>
          </a:prstGeom>
          <a:noFill/>
          <a:ln w="38160" cap="rnd">
            <a:solidFill>
              <a:srgbClr val="E46C0A"/>
            </a:solidFill>
            <a:custDash>
              <a:ds d="106000" sp="106000"/>
            </a:custDash>
            <a:round/>
          </a:ln>
          <a:effectLst>
            <a:outerShdw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371" name="Inhaltsplatzhalter 5"/>
          <p:cNvGraphicFramePr/>
          <p:nvPr/>
        </p:nvGraphicFramePr>
        <p:xfrm>
          <a:off x="833040" y="3489840"/>
          <a:ext cx="3486960" cy="2927880"/>
        </p:xfrm>
        <a:graphic>
          <a:graphicData uri="http://schemas.openxmlformats.org/drawingml/2006/table">
            <a:tbl>
              <a:tblPr/>
              <a:tblGrid>
                <a:gridCol w="3486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94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s-ES" sz="2400" b="1" strike="noStrike" spc="-1">
                          <a:solidFill>
                            <a:srgbClr val="009999"/>
                          </a:solidFill>
                          <a:latin typeface="Calibri"/>
                        </a:rPr>
                        <a:t>Balance del bien común</a:t>
                      </a:r>
                      <a:endParaRPr lang="es-ES" sz="24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>
                    <a:lnL w="28080">
                      <a:solidFill>
                        <a:srgbClr val="1F497D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28080">
                      <a:solidFill>
                        <a:srgbClr val="1F497D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360">
                <a:tc>
                  <a:txBody>
                    <a:bodyPr/>
                    <a:lstStyle/>
                    <a:p>
                      <a:endParaRPr lang="es-ES" sz="1800" b="0" strike="noStrike" spc="-1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anchor="ctr">
                    <a:lnL w="28080">
                      <a:solidFill>
                        <a:srgbClr val="1F497D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360">
                <a:tc>
                  <a:txBody>
                    <a:bodyPr/>
                    <a:lstStyle/>
                    <a:p>
                      <a:endParaRPr lang="es-E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28080">
                      <a:solidFill>
                        <a:srgbClr val="1F497D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0360">
                <a:tc>
                  <a:txBody>
                    <a:bodyPr/>
                    <a:lstStyle/>
                    <a:p>
                      <a:endParaRPr lang="es-ES" sz="18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28080">
                      <a:solidFill>
                        <a:srgbClr val="1F497D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55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de-AT" sz="3600" b="1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  <a:endParaRPr lang="es-ES" sz="3600" b="0" strike="noStrike" spc="-1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anchor="ctr">
                    <a:lnL w="28080">
                      <a:solidFill>
                        <a:srgbClr val="1F497D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800">
                <a:tc>
                  <a:txBody>
                    <a:bodyPr/>
                    <a:lstStyle/>
                    <a:p>
                      <a:endParaRPr lang="es-ES" sz="1800" b="0" strike="noStrike" spc="-1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anchor="ctr">
                    <a:lnL w="28080">
                      <a:solidFill>
                        <a:srgbClr val="1F497D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28080">
                      <a:solidFill>
                        <a:srgbClr val="1F497D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8565058C-CFA9-4D9A-80D8-FB9B2A5100C1}" type="slidenum">
              <a:t>21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Imagen 371"/>
          <p:cNvPicPr/>
          <p:nvPr/>
        </p:nvPicPr>
        <p:blipFill>
          <a:blip r:embed="rId3"/>
          <a:stretch/>
        </p:blipFill>
        <p:spPr>
          <a:xfrm>
            <a:off x="3699360" y="3259440"/>
            <a:ext cx="5989680" cy="26848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000" b="1" strike="noStrike" spc="-1">
                <a:solidFill>
                  <a:srgbClr val="000000"/>
                </a:solidFill>
                <a:latin typeface="Arial"/>
              </a:rPr>
              <a:t> Sólo un modelo...</a:t>
            </a:r>
            <a:endParaRPr lang="es-ES" sz="4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4" name="Textfeld 3"/>
          <p:cNvSpPr/>
          <p:nvPr/>
        </p:nvSpPr>
        <p:spPr>
          <a:xfrm rot="20617200">
            <a:off x="278640" y="2354760"/>
            <a:ext cx="261072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s-ES" sz="2400" b="1" strike="noStrike" spc="-1">
                <a:solidFill>
                  <a:srgbClr val="808080"/>
                </a:solidFill>
                <a:latin typeface="Calibri"/>
                <a:ea typeface="DejaVu Sans"/>
              </a:rPr>
              <a:t>¿Demanda del mercado?</a:t>
            </a:r>
            <a:endParaRPr lang="es-E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5" name="Textfeld 5"/>
          <p:cNvSpPr/>
          <p:nvPr/>
        </p:nvSpPr>
        <p:spPr>
          <a:xfrm rot="255000">
            <a:off x="6738840" y="1444320"/>
            <a:ext cx="29862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800" b="1" strike="noStrike" spc="-1">
                <a:solidFill>
                  <a:srgbClr val="808080"/>
                </a:solidFill>
                <a:latin typeface="Calibri"/>
                <a:ea typeface="DejaVu Sans"/>
              </a:rPr>
              <a:t>¿Índice del bien común?</a:t>
            </a:r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6" name="Textfeld 6"/>
          <p:cNvSpPr/>
          <p:nvPr/>
        </p:nvSpPr>
        <p:spPr>
          <a:xfrm>
            <a:off x="4248000" y="2232000"/>
            <a:ext cx="2733480" cy="821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s-ES" sz="2400" b="1" strike="noStrike" spc="-1">
                <a:solidFill>
                  <a:srgbClr val="808080"/>
                </a:solidFill>
                <a:latin typeface="Calibri"/>
                <a:ea typeface="DejaVu Sans"/>
              </a:rPr>
              <a:t>¿Pueblo, país, mundo?</a:t>
            </a:r>
            <a:endParaRPr lang="es-E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7" name="Textfeld 8"/>
          <p:cNvSpPr/>
          <p:nvPr/>
        </p:nvSpPr>
        <p:spPr>
          <a:xfrm>
            <a:off x="5846040" y="6138000"/>
            <a:ext cx="40546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s-ES" sz="2400" b="1" strike="noStrike" spc="-1">
                <a:solidFill>
                  <a:srgbClr val="808080"/>
                </a:solidFill>
                <a:latin typeface="Calibri"/>
                <a:ea typeface="DejaVu Sans"/>
              </a:rPr>
              <a:t>¿Más conexiones?</a:t>
            </a:r>
            <a:endParaRPr lang="es-E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78" name="Grafik 12"/>
          <p:cNvPicPr/>
          <p:nvPr/>
        </p:nvPicPr>
        <p:blipFill>
          <a:blip r:embed="rId4"/>
          <a:stretch/>
        </p:blipFill>
        <p:spPr>
          <a:xfrm>
            <a:off x="668160" y="2592000"/>
            <a:ext cx="4083120" cy="4042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E7F13FC3-68C2-490F-A124-17B7EFA9DEDD}" type="slidenum">
              <a:t>22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000" b="1" strike="noStrike" spc="-1" dirty="0">
                <a:solidFill>
                  <a:srgbClr val="889E33"/>
                </a:solidFill>
                <a:latin typeface="Arial"/>
                <a:ea typeface="Microsoft YaHei"/>
              </a:rPr>
              <a:t>Fuentes y notas</a:t>
            </a:r>
            <a:endParaRPr lang="es-ES" sz="4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0" name="PlaceHolder 2"/>
          <p:cNvSpPr>
            <a:spLocks noGrp="1"/>
          </p:cNvSpPr>
          <p:nvPr>
            <p:ph/>
          </p:nvPr>
        </p:nvSpPr>
        <p:spPr>
          <a:xfrm>
            <a:off x="504000" y="1440000"/>
            <a:ext cx="9070920" cy="496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 algn="just">
              <a:lnSpc>
                <a:spcPct val="100000"/>
              </a:lnSpc>
              <a:spcBef>
                <a:spcPts val="561"/>
              </a:spcBef>
              <a:buNone/>
              <a:tabLst>
                <a:tab pos="0" algn="l"/>
              </a:tabLst>
            </a:pPr>
            <a:r>
              <a:rPr lang="es-ES" sz="2800" b="0" strike="noStrike" spc="-1" dirty="0">
                <a:solidFill>
                  <a:srgbClr val="000000"/>
                </a:solidFill>
                <a:latin typeface="arial"/>
              </a:rPr>
              <a:t>Anotación</a:t>
            </a:r>
            <a:r>
              <a:rPr lang="es-ES" sz="2800" b="1" strike="noStrike" spc="-1" dirty="0">
                <a:solidFill>
                  <a:srgbClr val="000000"/>
                </a:solidFill>
                <a:latin typeface="arial"/>
              </a:rPr>
              <a:t>:</a:t>
            </a:r>
            <a:endParaRPr lang="es-ES" sz="28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 algn="just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r>
              <a:rPr lang="es-ES" sz="2000" b="0" strike="noStrike" spc="-1" dirty="0">
                <a:solidFill>
                  <a:srgbClr val="000000"/>
                </a:solidFill>
                <a:latin typeface="arial"/>
              </a:rPr>
              <a:t>Este producto está bajo una «Licencia Creative </a:t>
            </a:r>
            <a:r>
              <a:rPr lang="es-ES" sz="2000" b="0" strike="noStrike" spc="-1" dirty="0" err="1">
                <a:solidFill>
                  <a:srgbClr val="000000"/>
                </a:solidFill>
                <a:latin typeface="arial"/>
              </a:rPr>
              <a:t>Commons</a:t>
            </a:r>
            <a:r>
              <a:rPr lang="es-ES" sz="2000" b="0" strike="noStrike" spc="-1" dirty="0">
                <a:solidFill>
                  <a:srgbClr val="000000"/>
                </a:solidFill>
                <a:latin typeface="arial"/>
              </a:rPr>
              <a:t> BY-NC-SA 4.0. Internacional»: </a:t>
            </a:r>
            <a:r>
              <a:rPr lang="es-ES" sz="2000" b="0" strike="noStrike" spc="-1" dirty="0">
                <a:solidFill>
                  <a:srgbClr val="000000"/>
                </a:solidFill>
                <a:latin typeface="arial"/>
                <a:hlinkClick r:id="rId2"/>
              </a:rPr>
              <a:t>https://creativecommons.org/licenses/by-nc-sa/4.0/</a:t>
            </a:r>
            <a:r>
              <a:rPr lang="es-ES" sz="2000" b="0" strike="noStrike" spc="-1" dirty="0">
                <a:solidFill>
                  <a:srgbClr val="000000"/>
                </a:solidFill>
                <a:latin typeface="arial"/>
              </a:rPr>
              <a:t>. </a:t>
            </a:r>
          </a:p>
          <a:p>
            <a:pPr indent="0" algn="just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r>
              <a:rPr lang="es-ES" sz="2000" b="0" strike="noStrike" spc="-1" dirty="0">
                <a:solidFill>
                  <a:srgbClr val="000000"/>
                </a:solidFill>
                <a:latin typeface="arial"/>
              </a:rPr>
              <a:t>Esto significa que usted puede reproducir, distribuir, remezclar, modificar y construir sobre el material bajo las siguientes condiciones: Atribución del editor, indicación de los cambios, uso no comercial, redistribución bajo las mismas condiciones de licencia.</a:t>
            </a:r>
          </a:p>
          <a:p>
            <a:pPr indent="0" algn="just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endParaRPr lang="es-ES" sz="2000" b="0" strike="noStrike" spc="-1" dirty="0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641"/>
              </a:spcBef>
              <a:buNone/>
              <a:tabLst>
                <a:tab pos="0" algn="l"/>
              </a:tabLst>
            </a:pPr>
            <a:r>
              <a:rPr lang="es-ES" sz="2800" b="0" strike="noStrike" spc="-1" dirty="0">
                <a:solidFill>
                  <a:srgbClr val="000000"/>
                </a:solidFill>
                <a:latin typeface="arial"/>
              </a:rPr>
              <a:t>Enlaces de Economía del bien común</a:t>
            </a:r>
          </a:p>
          <a:p>
            <a:pPr indent="0" algn="just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endParaRPr lang="es-ES" sz="2000" spc="-1" dirty="0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r>
              <a:rPr lang="es-ES" sz="2000" spc="-1" dirty="0">
                <a:solidFill>
                  <a:srgbClr val="000000"/>
                </a:solidFill>
                <a:latin typeface="arial"/>
              </a:rPr>
              <a:t>Economía del bien común y ODS: </a:t>
            </a:r>
            <a:r>
              <a:rPr lang="es-ES" sz="2000" spc="-1" dirty="0">
                <a:solidFill>
                  <a:srgbClr val="000000"/>
                </a:solidFill>
                <a:latin typeface="arial"/>
                <a:hlinkClick r:id="rId3"/>
              </a:rPr>
              <a:t>https://youtu.be/SFMqWjLK8Go?si=4UFu_s1nvkUUcFki</a:t>
            </a:r>
            <a:r>
              <a:rPr lang="es-ES" sz="2000" spc="-1" dirty="0">
                <a:solidFill>
                  <a:srgbClr val="000000"/>
                </a:solidFill>
                <a:latin typeface="arial"/>
              </a:rPr>
              <a:t> </a:t>
            </a:r>
          </a:p>
          <a:p>
            <a:pPr indent="0" algn="just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r>
              <a:rPr lang="es-ES" sz="2000" b="0" strike="noStrike" spc="-1" dirty="0">
                <a:solidFill>
                  <a:srgbClr val="000000"/>
                </a:solidFill>
                <a:latin typeface="arial"/>
              </a:rPr>
              <a:t>Economía para el bien común: </a:t>
            </a:r>
            <a:r>
              <a:rPr lang="es-ES" sz="2000" b="0" strike="noStrike" spc="-1" dirty="0">
                <a:solidFill>
                  <a:srgbClr val="000000"/>
                </a:solidFill>
                <a:latin typeface="arial"/>
                <a:hlinkClick r:id="rId4"/>
              </a:rPr>
              <a:t>www.ecogood.org</a:t>
            </a:r>
            <a:endParaRPr lang="es-ES" sz="2000" b="0" strike="noStrike" spc="-1" dirty="0">
              <a:solidFill>
                <a:srgbClr val="000000"/>
              </a:solidFill>
              <a:latin typeface="arial"/>
            </a:endParaRPr>
          </a:p>
          <a:p>
            <a:pPr indent="0" algn="just">
              <a:lnSpc>
                <a:spcPct val="100000"/>
              </a:lnSpc>
              <a:spcBef>
                <a:spcPts val="400"/>
              </a:spcBef>
              <a:buNone/>
              <a:tabLst>
                <a:tab pos="0" algn="l"/>
              </a:tabLst>
            </a:pPr>
            <a:endParaRPr lang="es-E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95AF35E0-588B-4483-ABD8-36A142264466}" type="slidenum">
              <a:t>23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PlaceHolder 1"/>
          <p:cNvSpPr>
            <a:spLocks noGrp="1"/>
          </p:cNvSpPr>
          <p:nvPr>
            <p:ph type="title"/>
          </p:nvPr>
        </p:nvSpPr>
        <p:spPr>
          <a:xfrm>
            <a:off x="0" y="3322080"/>
            <a:ext cx="10079280" cy="1765800"/>
          </a:xfrm>
          <a:prstGeom prst="rect">
            <a:avLst/>
          </a:prstGeom>
          <a:solidFill>
            <a:srgbClr val="889E33"/>
          </a:solidFill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504000" indent="0">
              <a:lnSpc>
                <a:spcPct val="115000"/>
              </a:lnSpc>
              <a:buNone/>
            </a:pPr>
            <a:r>
              <a:rPr lang="es-ES" sz="3600" b="1" strike="noStrike" spc="-1">
                <a:solidFill>
                  <a:srgbClr val="FFFFFF"/>
                </a:solidFill>
                <a:latin typeface="Arial"/>
              </a:rPr>
              <a:t>Presentación</a:t>
            </a:r>
            <a:br>
              <a:rPr sz="3600"/>
            </a:br>
            <a:r>
              <a:rPr lang="es-ES" sz="3600" b="1" strike="noStrike" spc="-1">
                <a:solidFill>
                  <a:srgbClr val="FFFFFF"/>
                </a:solidFill>
                <a:latin typeface="Arial"/>
              </a:rPr>
              <a:t>Movimiento de economía para el bien común</a:t>
            </a:r>
            <a:endParaRPr lang="es-ES" sz="36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82" name="Rectángulo 381"/>
          <p:cNvSpPr/>
          <p:nvPr/>
        </p:nvSpPr>
        <p:spPr>
          <a:xfrm>
            <a:off x="6732000" y="7185960"/>
            <a:ext cx="3347280" cy="373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s-ES" sz="2000" b="0" strike="noStrike" spc="-1">
                <a:solidFill>
                  <a:srgbClr val="B2B2B2"/>
                </a:solidFill>
                <a:latin typeface="arial"/>
                <a:ea typeface="Arial"/>
              </a:rPr>
              <a:t>Version 1.0 | Stand: 04/2018 </a:t>
            </a:r>
            <a:endParaRPr lang="es-ES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83" name="Imagen 382"/>
          <p:cNvPicPr/>
          <p:nvPr/>
        </p:nvPicPr>
        <p:blipFill>
          <a:blip r:embed="rId2"/>
          <a:stretch/>
        </p:blipFill>
        <p:spPr>
          <a:xfrm>
            <a:off x="5040000" y="307080"/>
            <a:ext cx="4888080" cy="293256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000" b="1" strike="noStrike" spc="-1" dirty="0">
                <a:solidFill>
                  <a:srgbClr val="889E33"/>
                </a:solidFill>
                <a:latin typeface="Arial"/>
                <a:ea typeface="Microsoft YaHei"/>
              </a:rPr>
              <a:t> Empresas por el bien común:</a:t>
            </a:r>
            <a:endParaRPr lang="es-ES" sz="4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3D286C67-2887-4FD7-9E1E-398DA8FD651C}" type="slidenum">
              <a:t>25</a:t>
            </a:fld>
            <a:endParaRPr/>
          </a:p>
        </p:txBody>
      </p:sp>
      <p:pic>
        <p:nvPicPr>
          <p:cNvPr id="4" name="Imagen 3">
            <a:hlinkClick r:id="rId3"/>
            <a:extLst>
              <a:ext uri="{FF2B5EF4-FFF2-40B4-BE49-F238E27FC236}">
                <a16:creationId xmlns:a16="http://schemas.microsoft.com/office/drawing/2014/main" id="{5CDA9AEE-ABD1-42D5-B281-A943B10968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694" y="1356851"/>
            <a:ext cx="8743235" cy="5210338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D775DF6D-E41A-4EA7-9FCE-E35BFF96924B}"/>
              </a:ext>
            </a:extLst>
          </p:cNvPr>
          <p:cNvSpPr txBox="1"/>
          <p:nvPr/>
        </p:nvSpPr>
        <p:spPr>
          <a:xfrm>
            <a:off x="668694" y="6704360"/>
            <a:ext cx="721677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a-ES" sz="1100" dirty="0">
                <a:hlinkClick r:id="rId5"/>
              </a:rPr>
              <a:t>https://youtube.com/playlist?list=PLaIBGWGdZAc3PTYuNkjFdl7wTCezgmwUN&amp;si=riw6X-rxe3j2Pi6s</a:t>
            </a:r>
            <a:r>
              <a:rPr lang="ca-ES" sz="1100" dirty="0"/>
              <a:t>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 dirty="0">
                <a:solidFill>
                  <a:srgbClr val="889E33"/>
                </a:solidFill>
                <a:latin typeface="Arial"/>
              </a:rPr>
              <a:t>Matriz del Bien Común 5.0 </a:t>
            </a:r>
            <a:r>
              <a:rPr lang="es-ES" sz="2200" b="1" strike="noStrike" spc="-1" dirty="0">
                <a:solidFill>
                  <a:srgbClr val="808080"/>
                </a:solidFill>
                <a:latin typeface="Arial"/>
              </a:rPr>
              <a:t>[Stand: 2017]</a:t>
            </a:r>
            <a:endParaRPr lang="es-ES" sz="22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87" name="Grafik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" b="4473"/>
          <a:stretch/>
        </p:blipFill>
        <p:spPr>
          <a:xfrm>
            <a:off x="307357" y="1219680"/>
            <a:ext cx="9465910" cy="597999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712BC604-C4FD-41A2-862E-4ECA3D2C138C}" type="slidenum">
              <a:t>26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389" y="2088000"/>
            <a:ext cx="2767302" cy="2038320"/>
          </a:xfrm>
          <a:prstGeom prst="rect">
            <a:avLst/>
          </a:prstGeom>
          <a:noFill/>
          <a:ln w="0">
            <a:noFill/>
          </a:ln>
          <a:effectLst>
            <a:outerShdw dist="138479" dir="2700000" rotWithShape="0">
              <a:srgbClr val="333333">
                <a:alpha val="65000"/>
              </a:srgbClr>
            </a:outerShdw>
          </a:effectLst>
        </p:spPr>
      </p:pic>
      <p:pic>
        <p:nvPicPr>
          <p:cNvPr id="389" name="Picture 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34960" y="2370523"/>
            <a:ext cx="2142360" cy="1205434"/>
          </a:xfrm>
          <a:prstGeom prst="rect">
            <a:avLst/>
          </a:prstGeom>
          <a:noFill/>
          <a:ln w="0">
            <a:noFill/>
          </a:ln>
          <a:effectLst>
            <a:outerShdw dist="138479" dir="2700000" rotWithShape="0">
              <a:srgbClr val="333333">
                <a:alpha val="65000"/>
              </a:srgbClr>
            </a:outerShdw>
          </a:effectLst>
        </p:spPr>
      </p:pic>
      <p:pic>
        <p:nvPicPr>
          <p:cNvPr id="390" name="Picture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5560" y="3938400"/>
            <a:ext cx="2648160" cy="1765440"/>
          </a:xfrm>
          <a:prstGeom prst="rect">
            <a:avLst/>
          </a:prstGeom>
          <a:noFill/>
          <a:ln w="0">
            <a:noFill/>
          </a:ln>
          <a:effectLst>
            <a:outerShdw dist="138479" dir="2700000" rotWithShape="0">
              <a:srgbClr val="333333">
                <a:alpha val="65000"/>
              </a:srgbClr>
            </a:outerShdw>
          </a:effectLst>
        </p:spPr>
      </p:pic>
      <p:pic>
        <p:nvPicPr>
          <p:cNvPr id="391" name="Picture 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4480" y="4414680"/>
            <a:ext cx="2532960" cy="1899720"/>
          </a:xfrm>
          <a:prstGeom prst="rect">
            <a:avLst/>
          </a:prstGeom>
          <a:noFill/>
          <a:ln w="0">
            <a:noFill/>
          </a:ln>
          <a:effectLst>
            <a:outerShdw dist="138479" dir="2700000" rotWithShape="0">
              <a:srgbClr val="333333">
                <a:alpha val="65000"/>
              </a:srgbClr>
            </a:outerShdw>
          </a:effectLst>
        </p:spPr>
      </p:pic>
      <p:pic>
        <p:nvPicPr>
          <p:cNvPr id="392" name="Picture 8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92565" y="5843880"/>
            <a:ext cx="1896710" cy="1068480"/>
          </a:xfrm>
          <a:prstGeom prst="rect">
            <a:avLst/>
          </a:prstGeom>
          <a:noFill/>
          <a:ln w="0">
            <a:noFill/>
          </a:ln>
          <a:effectLst>
            <a:outerShdw dist="138479" dir="2700000" rotWithShape="0">
              <a:srgbClr val="333333">
                <a:alpha val="65000"/>
              </a:srgbClr>
            </a:outerShdw>
          </a:effectLst>
        </p:spPr>
      </p:pic>
      <p:pic>
        <p:nvPicPr>
          <p:cNvPr id="393" name="Picture 1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" r="3268"/>
          <a:stretch/>
        </p:blipFill>
        <p:spPr>
          <a:xfrm>
            <a:off x="7112520" y="4066200"/>
            <a:ext cx="2826000" cy="20462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4" name="Picture 12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r="4749"/>
          <a:stretch/>
        </p:blipFill>
        <p:spPr>
          <a:xfrm>
            <a:off x="3972960" y="1746000"/>
            <a:ext cx="3453120" cy="2028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5" name="Picture 14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72120" y="6001200"/>
            <a:ext cx="1215360" cy="911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6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 dirty="0">
                <a:solidFill>
                  <a:srgbClr val="889E33"/>
                </a:solidFill>
                <a:latin typeface="Arial"/>
              </a:rPr>
              <a:t>Empieza ya…</a:t>
            </a:r>
            <a:endParaRPr lang="es-ES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BAAA0D0C-B6B4-4208-AC92-52FF9D513604}" type="slidenum">
              <a:t>27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" presetClass="entr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>
                <a:solidFill>
                  <a:srgbClr val="889E33"/>
                </a:solidFill>
                <a:latin typeface="Arial"/>
              </a:rPr>
              <a:t>... ser flexible</a:t>
            </a:r>
            <a:endParaRPr lang="es-E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8" name="PlaceHolder 2"/>
          <p:cNvSpPr>
            <a:spLocks noGrp="1"/>
          </p:cNvSpPr>
          <p:nvPr>
            <p:ph/>
          </p:nvPr>
        </p:nvSpPr>
        <p:spPr>
          <a:xfrm>
            <a:off x="504000" y="3744000"/>
            <a:ext cx="9070920" cy="3023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1417"/>
              </a:spcBef>
              <a:buNone/>
            </a:pPr>
            <a:r>
              <a:rPr lang="es-ES" sz="2800" b="0" strike="noStrike" spc="-1">
                <a:solidFill>
                  <a:srgbClr val="000000"/>
                </a:solidFill>
                <a:latin typeface="Arial"/>
              </a:rPr>
              <a:t>Ni el mejor modelo económico ni el fin de la historia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</a:pPr>
            <a:r>
              <a:rPr lang="es-ES" sz="2800" b="0" strike="noStrike" spc="-1">
                <a:solidFill>
                  <a:srgbClr val="000000"/>
                </a:solidFill>
                <a:latin typeface="Arial"/>
              </a:rPr>
              <a:t>Propuestas de debate para el siguiente paso posible hacia el futuro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</a:pPr>
            <a:r>
              <a:rPr lang="es-ES" sz="2800" b="0" strike="noStrike" spc="-1">
                <a:solidFill>
                  <a:srgbClr val="000000"/>
                </a:solidFill>
                <a:latin typeface="Arial"/>
              </a:rPr>
              <a:t>Proceso de participación abierto al desarrollo con debate y toma de decisiones democráticos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99" name="Imagen 398"/>
          <p:cNvPicPr/>
          <p:nvPr/>
        </p:nvPicPr>
        <p:blipFill>
          <a:blip r:embed="rId2"/>
          <a:srcRect t="34868" b="29348"/>
          <a:stretch/>
        </p:blipFill>
        <p:spPr>
          <a:xfrm>
            <a:off x="967680" y="1513440"/>
            <a:ext cx="5327280" cy="19418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0" name="Imagen 399"/>
          <p:cNvPicPr/>
          <p:nvPr/>
        </p:nvPicPr>
        <p:blipFill>
          <a:blip r:embed="rId3"/>
          <a:stretch/>
        </p:blipFill>
        <p:spPr>
          <a:xfrm>
            <a:off x="6468840" y="717480"/>
            <a:ext cx="3250440" cy="2754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" name="PlaceHolder 3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6B3B34C0-FE3F-4198-8C7F-FE31769ABB65}" type="slidenum">
              <a:t>28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 dirty="0">
                <a:solidFill>
                  <a:srgbClr val="889E33"/>
                </a:solidFill>
                <a:latin typeface="Arial"/>
              </a:rPr>
              <a:t>Economía del bien común</a:t>
            </a:r>
            <a:endParaRPr lang="es-ES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402" name="Grupo 401"/>
          <p:cNvGrpSpPr/>
          <p:nvPr/>
        </p:nvGrpSpPr>
        <p:grpSpPr>
          <a:xfrm>
            <a:off x="158359" y="1679040"/>
            <a:ext cx="8998241" cy="4789800"/>
            <a:chOff x="158359" y="1679040"/>
            <a:chExt cx="8998241" cy="4789800"/>
          </a:xfrm>
        </p:grpSpPr>
        <p:sp>
          <p:nvSpPr>
            <p:cNvPr id="404" name="Hexágono 403"/>
            <p:cNvSpPr/>
            <p:nvPr/>
          </p:nvSpPr>
          <p:spPr>
            <a:xfrm>
              <a:off x="1441080" y="5857920"/>
              <a:ext cx="271800" cy="24300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FF"/>
            </a:solidFill>
            <a:ln w="25560">
              <a:solidFill>
                <a:srgbClr val="4BACC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es-E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pic>
          <p:nvPicPr>
            <p:cNvPr id="405" name="Imagen 404"/>
            <p:cNvPicPr/>
            <p:nvPr/>
          </p:nvPicPr>
          <p:blipFill>
            <a:blip r:embed="rId2"/>
            <a:stretch/>
          </p:blipFill>
          <p:spPr>
            <a:xfrm>
              <a:off x="158359" y="4079520"/>
              <a:ext cx="1549440" cy="137268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406" name="Hexágono 405"/>
            <p:cNvSpPr/>
            <p:nvPr/>
          </p:nvSpPr>
          <p:spPr>
            <a:xfrm>
              <a:off x="810000" y="5321160"/>
              <a:ext cx="158400" cy="13104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FF"/>
            </a:solidFill>
            <a:ln w="25560">
              <a:solidFill>
                <a:srgbClr val="49CEB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es-E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07" name="Hexágono 406"/>
            <p:cNvSpPr/>
            <p:nvPr/>
          </p:nvSpPr>
          <p:spPr>
            <a:xfrm>
              <a:off x="3348000" y="3789360"/>
              <a:ext cx="2333520" cy="208188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9DA5"/>
            </a:solidFill>
            <a:ln w="25560">
              <a:solidFill>
                <a:srgbClr val="8EB4E3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20160" rIns="0" bIns="20160" anchor="ctr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561"/>
                </a:spcAft>
                <a:tabLst>
                  <a:tab pos="0" algn="l"/>
                </a:tabLst>
              </a:pPr>
              <a:r>
                <a:rPr lang="es-ES" sz="2200" b="1" strike="noStrike" spc="-1" dirty="0">
                  <a:solidFill>
                    <a:srgbClr val="FFFFFF"/>
                  </a:solidFill>
                  <a:latin typeface="arial"/>
                  <a:ea typeface="DejaVu Sans"/>
                </a:rPr>
                <a:t>En más de 40 países</a:t>
              </a:r>
              <a:endParaRPr lang="es-ES" sz="2200" b="0" strike="noStrike" spc="-1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08" name="Hexágono 407"/>
            <p:cNvSpPr/>
            <p:nvPr/>
          </p:nvSpPr>
          <p:spPr>
            <a:xfrm>
              <a:off x="4947120" y="5580720"/>
              <a:ext cx="271440" cy="24336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FF"/>
            </a:solidFill>
            <a:ln w="25560">
              <a:solidFill>
                <a:srgbClr val="48D684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es-E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pic>
          <p:nvPicPr>
            <p:cNvPr id="409" name="Imagen 408"/>
            <p:cNvPicPr/>
            <p:nvPr/>
          </p:nvPicPr>
          <p:blipFill>
            <a:blip r:embed="rId3"/>
            <a:stretch/>
          </p:blipFill>
          <p:spPr>
            <a:xfrm>
              <a:off x="5457960" y="4913280"/>
              <a:ext cx="1744560" cy="155556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410" name="Hexágono 409"/>
            <p:cNvSpPr/>
            <p:nvPr/>
          </p:nvSpPr>
          <p:spPr>
            <a:xfrm>
              <a:off x="5471280" y="5755680"/>
              <a:ext cx="271800" cy="24300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FF"/>
            </a:solidFill>
            <a:ln w="25560">
              <a:solidFill>
                <a:srgbClr val="47DD4B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es-E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11" name="Hexágono 410"/>
            <p:cNvSpPr/>
            <p:nvPr/>
          </p:nvSpPr>
          <p:spPr>
            <a:xfrm>
              <a:off x="1368360" y="2666880"/>
              <a:ext cx="2333160" cy="208188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889E33"/>
            </a:solidFill>
            <a:ln w="25560">
              <a:solidFill>
                <a:srgbClr val="ACE94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20160" rIns="0" bIns="20160" anchor="ctr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561"/>
                </a:spcAft>
                <a:tabLst>
                  <a:tab pos="0" algn="l"/>
                </a:tabLst>
              </a:pPr>
              <a:r>
                <a:rPr lang="es-ES" sz="2200" b="1" strike="noStrike" spc="-1" dirty="0">
                  <a:solidFill>
                    <a:srgbClr val="FFFFFF"/>
                  </a:solidFill>
                  <a:latin typeface="arial"/>
                  <a:ea typeface="DejaVu Sans"/>
                </a:rPr>
                <a:t>Más de 100 grupos regionales</a:t>
              </a:r>
              <a:endParaRPr lang="es-ES" sz="2200" b="0" strike="noStrike" spc="-1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12" name="Hexágono 411"/>
            <p:cNvSpPr/>
            <p:nvPr/>
          </p:nvSpPr>
          <p:spPr>
            <a:xfrm>
              <a:off x="2957040" y="2710080"/>
              <a:ext cx="271800" cy="24300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FF"/>
            </a:solidFill>
            <a:ln w="25560">
              <a:solidFill>
                <a:srgbClr val="80E44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es-E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pic>
          <p:nvPicPr>
            <p:cNvPr id="413" name="Imagen 412"/>
            <p:cNvPicPr/>
            <p:nvPr/>
          </p:nvPicPr>
          <p:blipFill>
            <a:blip r:embed="rId4"/>
            <a:stretch/>
          </p:blipFill>
          <p:spPr>
            <a:xfrm>
              <a:off x="3508200" y="1679040"/>
              <a:ext cx="2013480" cy="187740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414" name="Hexágono 413"/>
            <p:cNvSpPr/>
            <p:nvPr/>
          </p:nvSpPr>
          <p:spPr>
            <a:xfrm>
              <a:off x="3609720" y="2477880"/>
              <a:ext cx="271080" cy="24336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FF"/>
            </a:solidFill>
            <a:ln w="25560">
              <a:solidFill>
                <a:srgbClr val="C3EB4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es-E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15" name="Hexágono 414"/>
            <p:cNvSpPr/>
            <p:nvPr/>
          </p:nvSpPr>
          <p:spPr>
            <a:xfrm>
              <a:off x="5338080" y="2663640"/>
              <a:ext cx="2333160" cy="208188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68323"/>
            </a:solidFill>
            <a:ln w="25560">
              <a:solidFill>
                <a:srgbClr val="F7964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20160" rIns="0" bIns="20160" anchor="ctr">
              <a:noAutofit/>
            </a:bodyPr>
            <a:lstStyle/>
            <a:p>
              <a:pPr algn="ctr">
                <a:lnSpc>
                  <a:spcPct val="90000"/>
                </a:lnSpc>
                <a:tabLst>
                  <a:tab pos="0" algn="l"/>
                </a:tabLst>
              </a:pPr>
              <a:r>
                <a:rPr lang="de-AT" sz="2200" b="1" strike="noStrike" spc="-1" dirty="0">
                  <a:solidFill>
                    <a:srgbClr val="FFFFFF"/>
                  </a:solidFill>
                  <a:latin typeface="arial"/>
                  <a:ea typeface="DejaVu Sans"/>
                </a:rPr>
                <a:t>Municipios Regiones</a:t>
              </a:r>
            </a:p>
            <a:p>
              <a:pPr algn="ctr">
                <a:lnSpc>
                  <a:spcPct val="90000"/>
                </a:lnSpc>
                <a:tabLst>
                  <a:tab pos="0" algn="l"/>
                </a:tabLst>
              </a:pPr>
              <a:r>
                <a:rPr lang="de-AT" sz="2200" b="1" strike="noStrike" spc="-1" dirty="0">
                  <a:solidFill>
                    <a:srgbClr val="FFFFFF"/>
                  </a:solidFill>
                  <a:latin typeface="arial"/>
                  <a:ea typeface="DejaVu Sans"/>
                </a:rPr>
                <a:t>UE</a:t>
              </a:r>
              <a:endParaRPr lang="es-ES" sz="2200" b="0" strike="noStrike" spc="-1" dirty="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416" name="Hexágono 415"/>
            <p:cNvSpPr/>
            <p:nvPr/>
          </p:nvSpPr>
          <p:spPr>
            <a:xfrm>
              <a:off x="7345440" y="3583080"/>
              <a:ext cx="271080" cy="24300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FF"/>
            </a:solidFill>
            <a:ln w="25560">
              <a:solidFill>
                <a:srgbClr val="F1D74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es-E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pic>
          <p:nvPicPr>
            <p:cNvPr id="417" name="Imagen 416"/>
            <p:cNvPicPr/>
            <p:nvPr/>
          </p:nvPicPr>
          <p:blipFill>
            <a:blip r:embed="rId5"/>
            <a:stretch/>
          </p:blipFill>
          <p:spPr>
            <a:xfrm>
              <a:off x="7382160" y="3899880"/>
              <a:ext cx="1774440" cy="166284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418" name="Hexágono 417"/>
            <p:cNvSpPr/>
            <p:nvPr/>
          </p:nvSpPr>
          <p:spPr>
            <a:xfrm>
              <a:off x="7776000" y="3912840"/>
              <a:ext cx="271800" cy="24336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FFFF"/>
            </a:solidFill>
            <a:ln w="25560">
              <a:solidFill>
                <a:srgbClr val="F79646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es-ES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</p:grpSp>
      <p:pic>
        <p:nvPicPr>
          <p:cNvPr id="419" name="Picture 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31542" y="1259640"/>
            <a:ext cx="1560195" cy="2392560"/>
          </a:xfrm>
          <a:prstGeom prst="rect">
            <a:avLst/>
          </a:prstGeom>
          <a:noFill/>
          <a:ln w="0">
            <a:noFill/>
          </a:ln>
          <a:effectLst>
            <a:outerShdw dist="138479" dir="2700000" rotWithShape="0">
              <a:srgbClr val="333333">
                <a:alpha val="65000"/>
              </a:srgbClr>
            </a:outerShdw>
          </a:effectLst>
        </p:spPr>
      </p:pic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B8953280-025E-4A93-B27C-D79B88814BFB}" type="slidenum">
              <a:t>29</a:t>
            </a:fld>
            <a:endParaRPr/>
          </a:p>
        </p:txBody>
      </p:sp>
      <p:sp>
        <p:nvSpPr>
          <p:cNvPr id="22" name="Hexágono 21">
            <a:extLst>
              <a:ext uri="{FF2B5EF4-FFF2-40B4-BE49-F238E27FC236}">
                <a16:creationId xmlns:a16="http://schemas.microsoft.com/office/drawing/2014/main" id="{54CADD6D-6D9D-409F-942C-F8F00A986FA1}"/>
              </a:ext>
            </a:extLst>
          </p:cNvPr>
          <p:cNvSpPr/>
          <p:nvPr/>
        </p:nvSpPr>
        <p:spPr>
          <a:xfrm>
            <a:off x="1368000" y="4913280"/>
            <a:ext cx="2333520" cy="2081880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FFF00"/>
          </a:solidFill>
          <a:ln w="25560">
            <a:solidFill>
              <a:srgbClr val="ECF2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20160" rIns="0" bIns="20160" anchor="ctr">
            <a:noAutofit/>
          </a:bodyPr>
          <a:lstStyle/>
          <a:p>
            <a:pPr algn="ctr">
              <a:lnSpc>
                <a:spcPct val="90000"/>
              </a:lnSpc>
              <a:spcAft>
                <a:spcPts val="561"/>
              </a:spcAft>
              <a:tabLst>
                <a:tab pos="0" algn="l"/>
              </a:tabLst>
            </a:pPr>
            <a:r>
              <a:rPr lang="es-ES" sz="2200" b="1" strike="noStrike" spc="-1" dirty="0">
                <a:latin typeface="arial"/>
                <a:ea typeface="DejaVu Sans"/>
              </a:rPr>
              <a:t>2349 empresas colaboradoras</a:t>
            </a:r>
            <a:endParaRPr lang="es-ES" sz="2200" b="0" strike="noStrike" spc="-1" dirty="0">
              <a:latin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>
                <a:solidFill>
                  <a:srgbClr val="889E33"/>
                </a:solidFill>
                <a:latin typeface="Arial"/>
              </a:rPr>
              <a:t>Organisazión de la sala:</a:t>
            </a:r>
            <a:endParaRPr lang="es-E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4" name="Rechteck 4"/>
          <p:cNvSpPr/>
          <p:nvPr/>
        </p:nvSpPr>
        <p:spPr>
          <a:xfrm rot="20221800">
            <a:off x="7077960" y="4539960"/>
            <a:ext cx="1864080" cy="712800"/>
          </a:xfrm>
          <a:prstGeom prst="rect">
            <a:avLst/>
          </a:prstGeom>
          <a:solidFill>
            <a:srgbClr val="009DA5"/>
          </a:solidFill>
          <a:ln w="25560">
            <a:solidFill>
              <a:srgbClr val="3A5F8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ES" sz="3600" b="1" strike="noStrike" spc="-1">
                <a:solidFill>
                  <a:srgbClr val="FFFFFF"/>
                </a:solidFill>
                <a:latin typeface="Arial"/>
                <a:ea typeface="Microsoft YaHei"/>
              </a:rPr>
              <a:t>5       6</a:t>
            </a:r>
            <a:endParaRPr lang="es-ES" sz="36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5" name="Rechteck 7"/>
          <p:cNvSpPr/>
          <p:nvPr/>
        </p:nvSpPr>
        <p:spPr>
          <a:xfrm>
            <a:off x="4127040" y="5049720"/>
            <a:ext cx="1864080" cy="713160"/>
          </a:xfrm>
          <a:prstGeom prst="rect">
            <a:avLst/>
          </a:prstGeom>
          <a:solidFill>
            <a:srgbClr val="009DA5"/>
          </a:solidFill>
          <a:ln w="25560">
            <a:solidFill>
              <a:srgbClr val="3A5F8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ES" sz="3600" b="1" strike="noStrike" spc="-1">
                <a:solidFill>
                  <a:srgbClr val="FFFFFF"/>
                </a:solidFill>
                <a:latin typeface="Arial"/>
                <a:ea typeface="Microsoft YaHei"/>
              </a:rPr>
              <a:t>3         4</a:t>
            </a:r>
            <a:endParaRPr lang="es-ES" sz="36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6" name="Rechteck 8"/>
          <p:cNvSpPr/>
          <p:nvPr/>
        </p:nvSpPr>
        <p:spPr>
          <a:xfrm rot="1407600">
            <a:off x="1131120" y="4517640"/>
            <a:ext cx="1864080" cy="713160"/>
          </a:xfrm>
          <a:prstGeom prst="rect">
            <a:avLst/>
          </a:prstGeom>
          <a:solidFill>
            <a:srgbClr val="009DA5"/>
          </a:solidFill>
          <a:ln w="25560">
            <a:solidFill>
              <a:srgbClr val="3A5F8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ES" sz="3600" b="1" strike="noStrike" spc="-1">
                <a:solidFill>
                  <a:srgbClr val="FFFFFF"/>
                </a:solidFill>
                <a:latin typeface="Arial"/>
                <a:ea typeface="Microsoft YaHei"/>
              </a:rPr>
              <a:t>1        2</a:t>
            </a:r>
            <a:endParaRPr lang="es-ES" sz="36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07" name="Rechteck 10"/>
          <p:cNvSpPr/>
          <p:nvPr/>
        </p:nvSpPr>
        <p:spPr>
          <a:xfrm rot="20109000">
            <a:off x="1440000" y="2233080"/>
            <a:ext cx="1850400" cy="655560"/>
          </a:xfrm>
          <a:prstGeom prst="rect">
            <a:avLst/>
          </a:prstGeom>
          <a:solidFill>
            <a:srgbClr val="FFCC00"/>
          </a:solidFill>
          <a:ln w="25560">
            <a:solidFill>
              <a:srgbClr val="3A5F8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ES" sz="1800" b="1" strike="noStrike" spc="-1">
                <a:solidFill>
                  <a:srgbClr val="000000"/>
                </a:solidFill>
                <a:latin typeface="arial"/>
                <a:ea typeface="DejaVu Sans"/>
              </a:rPr>
              <a:t>Facilitador del juego</a:t>
            </a:r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8" name="Rechteck 11"/>
          <p:cNvSpPr/>
          <p:nvPr/>
        </p:nvSpPr>
        <p:spPr>
          <a:xfrm>
            <a:off x="3769920" y="1892160"/>
            <a:ext cx="2539080" cy="316440"/>
          </a:xfrm>
          <a:prstGeom prst="rect">
            <a:avLst/>
          </a:prstGeom>
          <a:solidFill>
            <a:srgbClr val="FFFF99"/>
          </a:solidFill>
          <a:ln w="25560">
            <a:solidFill>
              <a:srgbClr val="3A5F8B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ES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Pantalla</a:t>
            </a:r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/>
          </p:nvPr>
        </p:nvSpPr>
        <p:spPr>
          <a:xfrm>
            <a:off x="468720" y="1512360"/>
            <a:ext cx="9070920" cy="496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641"/>
              </a:spcBef>
              <a:buNone/>
              <a:tabLst>
                <a:tab pos="0" algn="l"/>
              </a:tabLst>
            </a:pPr>
            <a:r>
              <a:rPr lang="es-ES" sz="3200" b="0" strike="noStrike" spc="-1">
                <a:solidFill>
                  <a:srgbClr val="000000"/>
                </a:solidFill>
                <a:latin typeface="Calibri"/>
              </a:rPr>
              <a:t> 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3D3CA7B5-3EC1-445B-8A4A-2A9D3504977F}" type="slidenum">
              <a:t>3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Grafik 5"/>
          <p:cNvPicPr/>
          <p:nvPr/>
        </p:nvPicPr>
        <p:blipFill>
          <a:blip r:embed="rId3"/>
          <a:stretch/>
        </p:blipFill>
        <p:spPr>
          <a:xfrm>
            <a:off x="2276640" y="-17280"/>
            <a:ext cx="5391360" cy="6951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1" name="Grafik 6"/>
          <p:cNvPicPr/>
          <p:nvPr/>
        </p:nvPicPr>
        <p:blipFill>
          <a:blip r:embed="rId4"/>
          <a:stretch/>
        </p:blipFill>
        <p:spPr>
          <a:xfrm>
            <a:off x="2817000" y="592308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2" name="Grafik 6"/>
          <p:cNvPicPr/>
          <p:nvPr/>
        </p:nvPicPr>
        <p:blipFill>
          <a:blip r:embed="rId4"/>
          <a:stretch/>
        </p:blipFill>
        <p:spPr>
          <a:xfrm>
            <a:off x="2975040" y="613764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3" name="Grafik 6"/>
          <p:cNvPicPr/>
          <p:nvPr/>
        </p:nvPicPr>
        <p:blipFill>
          <a:blip r:embed="rId4"/>
          <a:stretch/>
        </p:blipFill>
        <p:spPr>
          <a:xfrm>
            <a:off x="3638880" y="241020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4" name="Grafik 6"/>
          <p:cNvPicPr/>
          <p:nvPr/>
        </p:nvPicPr>
        <p:blipFill>
          <a:blip r:embed="rId4"/>
          <a:stretch/>
        </p:blipFill>
        <p:spPr>
          <a:xfrm>
            <a:off x="4182120" y="256968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5" name="Grafik 6"/>
          <p:cNvPicPr/>
          <p:nvPr/>
        </p:nvPicPr>
        <p:blipFill>
          <a:blip r:embed="rId4"/>
          <a:stretch/>
        </p:blipFill>
        <p:spPr>
          <a:xfrm>
            <a:off x="6644160" y="354168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6" name="Grafik 6"/>
          <p:cNvPicPr/>
          <p:nvPr/>
        </p:nvPicPr>
        <p:blipFill>
          <a:blip r:embed="rId4"/>
          <a:stretch/>
        </p:blipFill>
        <p:spPr>
          <a:xfrm>
            <a:off x="4663440" y="241020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7" name="Grafik 6"/>
          <p:cNvPicPr/>
          <p:nvPr/>
        </p:nvPicPr>
        <p:blipFill>
          <a:blip r:embed="rId4"/>
          <a:stretch/>
        </p:blipFill>
        <p:spPr>
          <a:xfrm>
            <a:off x="4224240" y="159588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8" name="Grafik 6"/>
          <p:cNvPicPr/>
          <p:nvPr/>
        </p:nvPicPr>
        <p:blipFill>
          <a:blip r:embed="rId4"/>
          <a:stretch/>
        </p:blipFill>
        <p:spPr>
          <a:xfrm>
            <a:off x="4970160" y="123948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9" name="Grafik 6"/>
          <p:cNvPicPr/>
          <p:nvPr/>
        </p:nvPicPr>
        <p:blipFill>
          <a:blip r:embed="rId4"/>
          <a:stretch/>
        </p:blipFill>
        <p:spPr>
          <a:xfrm>
            <a:off x="3719520" y="531360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0" name="Grafik 6"/>
          <p:cNvPicPr/>
          <p:nvPr/>
        </p:nvPicPr>
        <p:blipFill>
          <a:blip r:embed="rId4"/>
          <a:stretch/>
        </p:blipFill>
        <p:spPr>
          <a:xfrm>
            <a:off x="3229200" y="537768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1" name="Grafik 6"/>
          <p:cNvPicPr/>
          <p:nvPr/>
        </p:nvPicPr>
        <p:blipFill>
          <a:blip r:embed="rId4"/>
          <a:stretch/>
        </p:blipFill>
        <p:spPr>
          <a:xfrm>
            <a:off x="3873600" y="514188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2" name="Grafik 6"/>
          <p:cNvPicPr/>
          <p:nvPr/>
        </p:nvPicPr>
        <p:blipFill>
          <a:blip r:embed="rId4"/>
          <a:stretch/>
        </p:blipFill>
        <p:spPr>
          <a:xfrm>
            <a:off x="4466880" y="483228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3" name="Grafik 6"/>
          <p:cNvPicPr/>
          <p:nvPr/>
        </p:nvPicPr>
        <p:blipFill>
          <a:blip r:embed="rId4"/>
          <a:stretch/>
        </p:blipFill>
        <p:spPr>
          <a:xfrm>
            <a:off x="3903120" y="472536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4" name="Grafik 6"/>
          <p:cNvPicPr/>
          <p:nvPr/>
        </p:nvPicPr>
        <p:blipFill>
          <a:blip r:embed="rId4"/>
          <a:stretch/>
        </p:blipFill>
        <p:spPr>
          <a:xfrm>
            <a:off x="3645000" y="443592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5" name="Grafik 6"/>
          <p:cNvPicPr/>
          <p:nvPr/>
        </p:nvPicPr>
        <p:blipFill>
          <a:blip r:embed="rId4"/>
          <a:stretch/>
        </p:blipFill>
        <p:spPr>
          <a:xfrm>
            <a:off x="4503240" y="560412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6" name="Grafik 6"/>
          <p:cNvPicPr/>
          <p:nvPr/>
        </p:nvPicPr>
        <p:blipFill>
          <a:blip r:embed="rId4"/>
          <a:stretch/>
        </p:blipFill>
        <p:spPr>
          <a:xfrm>
            <a:off x="3773160" y="613764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7" name="Grafik 6"/>
          <p:cNvPicPr/>
          <p:nvPr/>
        </p:nvPicPr>
        <p:blipFill>
          <a:blip r:embed="rId4"/>
          <a:stretch/>
        </p:blipFill>
        <p:spPr>
          <a:xfrm>
            <a:off x="3311640" y="613764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8" name="Grafik 6"/>
          <p:cNvPicPr/>
          <p:nvPr/>
        </p:nvPicPr>
        <p:blipFill>
          <a:blip r:embed="rId4"/>
          <a:stretch/>
        </p:blipFill>
        <p:spPr>
          <a:xfrm>
            <a:off x="3452400" y="487656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9" name="Grafik 6"/>
          <p:cNvPicPr/>
          <p:nvPr/>
        </p:nvPicPr>
        <p:blipFill>
          <a:blip r:embed="rId4"/>
          <a:stretch/>
        </p:blipFill>
        <p:spPr>
          <a:xfrm>
            <a:off x="3817440" y="395496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0" name="Grafik 6"/>
          <p:cNvPicPr/>
          <p:nvPr/>
        </p:nvPicPr>
        <p:blipFill>
          <a:blip r:embed="rId4"/>
          <a:stretch/>
        </p:blipFill>
        <p:spPr>
          <a:xfrm>
            <a:off x="5455440" y="508176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1" name="Grafik 6"/>
          <p:cNvPicPr/>
          <p:nvPr/>
        </p:nvPicPr>
        <p:blipFill>
          <a:blip r:embed="rId4"/>
          <a:stretch/>
        </p:blipFill>
        <p:spPr>
          <a:xfrm>
            <a:off x="5944680" y="607392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2" name="Grafik 6"/>
          <p:cNvPicPr/>
          <p:nvPr/>
        </p:nvPicPr>
        <p:blipFill>
          <a:blip r:embed="rId4"/>
          <a:stretch/>
        </p:blipFill>
        <p:spPr>
          <a:xfrm>
            <a:off x="4994280" y="581832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3" name="Grafik 6"/>
          <p:cNvPicPr/>
          <p:nvPr/>
        </p:nvPicPr>
        <p:blipFill>
          <a:blip r:embed="rId4"/>
          <a:stretch/>
        </p:blipFill>
        <p:spPr>
          <a:xfrm>
            <a:off x="3697920" y="498240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4" name="Grafik 6"/>
          <p:cNvPicPr/>
          <p:nvPr/>
        </p:nvPicPr>
        <p:blipFill>
          <a:blip r:embed="rId4"/>
          <a:stretch/>
        </p:blipFill>
        <p:spPr>
          <a:xfrm>
            <a:off x="2543760" y="456588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5" name="Grafik 6"/>
          <p:cNvPicPr/>
          <p:nvPr/>
        </p:nvPicPr>
        <p:blipFill>
          <a:blip r:embed="rId4"/>
          <a:stretch/>
        </p:blipFill>
        <p:spPr>
          <a:xfrm>
            <a:off x="2814480" y="312444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6" name="Grafik 6"/>
          <p:cNvPicPr/>
          <p:nvPr/>
        </p:nvPicPr>
        <p:blipFill>
          <a:blip r:embed="rId4"/>
          <a:stretch/>
        </p:blipFill>
        <p:spPr>
          <a:xfrm>
            <a:off x="3305160" y="371592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7" name="Grafik 6"/>
          <p:cNvPicPr/>
          <p:nvPr/>
        </p:nvPicPr>
        <p:blipFill>
          <a:blip r:embed="rId4"/>
          <a:stretch/>
        </p:blipFill>
        <p:spPr>
          <a:xfrm>
            <a:off x="5896080" y="563004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8" name="Grafik 6"/>
          <p:cNvPicPr/>
          <p:nvPr/>
        </p:nvPicPr>
        <p:blipFill>
          <a:blip r:embed="rId4"/>
          <a:stretch/>
        </p:blipFill>
        <p:spPr>
          <a:xfrm>
            <a:off x="4950720" y="608220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9" name="Grafik 6"/>
          <p:cNvPicPr/>
          <p:nvPr/>
        </p:nvPicPr>
        <p:blipFill>
          <a:blip r:embed="rId4"/>
          <a:stretch/>
        </p:blipFill>
        <p:spPr>
          <a:xfrm>
            <a:off x="3069720" y="295632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50" name="Grafik 6"/>
          <p:cNvPicPr/>
          <p:nvPr/>
        </p:nvPicPr>
        <p:blipFill>
          <a:blip r:embed="rId4"/>
          <a:stretch/>
        </p:blipFill>
        <p:spPr>
          <a:xfrm>
            <a:off x="2824200" y="277416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51" name="Picture 4"/>
          <p:cNvPicPr/>
          <p:nvPr/>
        </p:nvPicPr>
        <p:blipFill>
          <a:blip r:embed="rId5"/>
          <a:stretch/>
        </p:blipFill>
        <p:spPr>
          <a:xfrm>
            <a:off x="897840" y="5872680"/>
            <a:ext cx="1677600" cy="848160"/>
          </a:xfrm>
          <a:prstGeom prst="rect">
            <a:avLst/>
          </a:prstGeom>
          <a:noFill/>
          <a:ln w="76320">
            <a:solidFill>
              <a:srgbClr val="EAEAEA"/>
            </a:solidFill>
            <a:miter/>
          </a:ln>
        </p:spPr>
      </p:pic>
      <p:pic>
        <p:nvPicPr>
          <p:cNvPr id="452" name="Picture 2"/>
          <p:cNvPicPr/>
          <p:nvPr/>
        </p:nvPicPr>
        <p:blipFill>
          <a:blip r:embed="rId6"/>
          <a:stretch/>
        </p:blipFill>
        <p:spPr>
          <a:xfrm>
            <a:off x="7633080" y="1038600"/>
            <a:ext cx="1222920" cy="715680"/>
          </a:xfrm>
          <a:prstGeom prst="rect">
            <a:avLst/>
          </a:prstGeom>
          <a:noFill/>
          <a:ln w="0">
            <a:noFill/>
          </a:ln>
          <a:effectLst>
            <a:outerShdw rotWithShape="0">
              <a:srgbClr val="000000">
                <a:alpha val="70000"/>
              </a:srgbClr>
            </a:outerShdw>
          </a:effectLst>
        </p:spPr>
      </p:pic>
      <p:pic>
        <p:nvPicPr>
          <p:cNvPr id="453" name="Grafik 48"/>
          <p:cNvPicPr/>
          <p:nvPr/>
        </p:nvPicPr>
        <p:blipFill>
          <a:blip r:embed="rId7"/>
          <a:srcRect t="23488" b="45213"/>
          <a:stretch/>
        </p:blipFill>
        <p:spPr>
          <a:xfrm>
            <a:off x="6458040" y="4810320"/>
            <a:ext cx="1668960" cy="750960"/>
          </a:xfrm>
          <a:prstGeom prst="rect">
            <a:avLst/>
          </a:prstGeom>
          <a:noFill/>
          <a:ln w="0">
            <a:noFill/>
          </a:ln>
          <a:effectLst>
            <a:outerShdw rotWithShape="0">
              <a:srgbClr val="000000">
                <a:alpha val="70000"/>
              </a:srgbClr>
            </a:outerShdw>
          </a:effectLst>
        </p:spPr>
      </p:pic>
      <p:pic>
        <p:nvPicPr>
          <p:cNvPr id="454" name="Grafik 49"/>
          <p:cNvPicPr/>
          <p:nvPr/>
        </p:nvPicPr>
        <p:blipFill>
          <a:blip r:embed="rId8"/>
          <a:stretch/>
        </p:blipFill>
        <p:spPr>
          <a:xfrm>
            <a:off x="8064000" y="6252480"/>
            <a:ext cx="1230840" cy="658800"/>
          </a:xfrm>
          <a:prstGeom prst="rect">
            <a:avLst/>
          </a:prstGeom>
          <a:noFill/>
          <a:ln w="88920">
            <a:solidFill>
              <a:srgbClr val="FFFFFF"/>
            </a:solidFill>
            <a:miter/>
          </a:ln>
          <a:effectLst>
            <a:outerShdw dist="18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455" name="Grafik 50"/>
          <p:cNvPicPr/>
          <p:nvPr/>
        </p:nvPicPr>
        <p:blipFill>
          <a:blip r:embed="rId9"/>
          <a:stretch/>
        </p:blipFill>
        <p:spPr>
          <a:xfrm>
            <a:off x="519480" y="3196080"/>
            <a:ext cx="1588320" cy="690120"/>
          </a:xfrm>
          <a:prstGeom prst="rect">
            <a:avLst/>
          </a:prstGeom>
          <a:noFill/>
          <a:ln w="0">
            <a:solidFill>
              <a:srgbClr val="009900"/>
            </a:solidFill>
          </a:ln>
        </p:spPr>
      </p:pic>
      <p:pic>
        <p:nvPicPr>
          <p:cNvPr id="456" name="Grafik 51"/>
          <p:cNvPicPr/>
          <p:nvPr/>
        </p:nvPicPr>
        <p:blipFill>
          <a:blip r:embed="rId10"/>
          <a:stretch/>
        </p:blipFill>
        <p:spPr>
          <a:xfrm>
            <a:off x="4008240" y="6256080"/>
            <a:ext cx="1119600" cy="803160"/>
          </a:xfrm>
          <a:prstGeom prst="rect">
            <a:avLst/>
          </a:prstGeom>
          <a:noFill/>
          <a:ln w="0">
            <a:noFill/>
          </a:ln>
          <a:effectLst>
            <a:outerShdw dist="37674" dir="18900000" rotWithShape="0">
              <a:srgbClr val="000000">
                <a:alpha val="40000"/>
              </a:srgbClr>
            </a:outerShdw>
          </a:effectLst>
        </p:spPr>
      </p:pic>
      <p:pic>
        <p:nvPicPr>
          <p:cNvPr id="457" name="Picture 8"/>
          <p:cNvPicPr/>
          <p:nvPr/>
        </p:nvPicPr>
        <p:blipFill>
          <a:blip r:embed="rId11"/>
          <a:stretch/>
        </p:blipFill>
        <p:spPr>
          <a:xfrm>
            <a:off x="7176240" y="3532680"/>
            <a:ext cx="1688400" cy="1049400"/>
          </a:xfrm>
          <a:prstGeom prst="rect">
            <a:avLst/>
          </a:prstGeom>
          <a:noFill/>
          <a:ln w="0">
            <a:noFill/>
          </a:ln>
          <a:effectLst>
            <a:outerShdw dist="38073" dir="7800819" rotWithShape="0">
              <a:srgbClr val="000000">
                <a:alpha val="40000"/>
              </a:srgbClr>
            </a:outerShdw>
          </a:effectLst>
        </p:spPr>
      </p:pic>
      <p:pic>
        <p:nvPicPr>
          <p:cNvPr id="458" name="Picture 12"/>
          <p:cNvPicPr/>
          <p:nvPr/>
        </p:nvPicPr>
        <p:blipFill>
          <a:blip r:embed="rId12"/>
          <a:srcRect t="19398" b="12430"/>
          <a:stretch/>
        </p:blipFill>
        <p:spPr>
          <a:xfrm>
            <a:off x="7549560" y="2240280"/>
            <a:ext cx="2311920" cy="866520"/>
          </a:xfrm>
          <a:prstGeom prst="rect">
            <a:avLst/>
          </a:prstGeom>
          <a:noFill/>
          <a:ln w="0">
            <a:noFill/>
          </a:ln>
          <a:effectLst>
            <a:outerShdw dist="138479" dir="2700000" rotWithShape="0">
              <a:srgbClr val="333333">
                <a:alpha val="65000"/>
              </a:srgbClr>
            </a:outerShdw>
          </a:effectLst>
        </p:spPr>
      </p:pic>
      <p:pic>
        <p:nvPicPr>
          <p:cNvPr id="459" name="Grafik 56"/>
          <p:cNvPicPr/>
          <p:nvPr/>
        </p:nvPicPr>
        <p:blipFill>
          <a:blip r:embed="rId13"/>
          <a:stretch/>
        </p:blipFill>
        <p:spPr>
          <a:xfrm>
            <a:off x="48960" y="718920"/>
            <a:ext cx="4713480" cy="817920"/>
          </a:xfrm>
          <a:prstGeom prst="rect">
            <a:avLst/>
          </a:prstGeom>
          <a:noFill/>
          <a:ln w="0">
            <a:noFill/>
          </a:ln>
          <a:effectLst>
            <a:outerShdw dist="138479" dir="2700000" rotWithShape="0">
              <a:srgbClr val="333333">
                <a:alpha val="65000"/>
              </a:srgbClr>
            </a:outerShdw>
          </a:effectLst>
        </p:spPr>
      </p:pic>
      <p:pic>
        <p:nvPicPr>
          <p:cNvPr id="460" name="Grafik 57"/>
          <p:cNvPicPr/>
          <p:nvPr/>
        </p:nvPicPr>
        <p:blipFill>
          <a:blip r:embed="rId14"/>
          <a:stretch/>
        </p:blipFill>
        <p:spPr>
          <a:xfrm>
            <a:off x="578880" y="1941120"/>
            <a:ext cx="1920600" cy="691920"/>
          </a:xfrm>
          <a:prstGeom prst="rect">
            <a:avLst/>
          </a:prstGeom>
          <a:noFill/>
          <a:ln w="0">
            <a:noFill/>
          </a:ln>
          <a:effectLst>
            <a:outerShdw dist="138479" dir="2700000" rotWithShape="0">
              <a:srgbClr val="333333">
                <a:alpha val="65000"/>
              </a:srgbClr>
            </a:outerShdw>
          </a:effectLst>
        </p:spPr>
      </p:pic>
      <p:pic>
        <p:nvPicPr>
          <p:cNvPr id="461" name="Grafik 6"/>
          <p:cNvPicPr/>
          <p:nvPr/>
        </p:nvPicPr>
        <p:blipFill>
          <a:blip r:embed="rId4"/>
          <a:stretch/>
        </p:blipFill>
        <p:spPr>
          <a:xfrm>
            <a:off x="6483960" y="211284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62" name="Grafik 58"/>
          <p:cNvPicPr/>
          <p:nvPr/>
        </p:nvPicPr>
        <p:blipFill>
          <a:blip r:embed="rId15"/>
          <a:srcRect l="8537" t="8373" r="9123" b="6056"/>
          <a:stretch/>
        </p:blipFill>
        <p:spPr>
          <a:xfrm>
            <a:off x="299880" y="4199400"/>
            <a:ext cx="1856160" cy="1403640"/>
          </a:xfrm>
          <a:prstGeom prst="rect">
            <a:avLst/>
          </a:prstGeom>
          <a:noFill/>
          <a:ln w="0">
            <a:noFill/>
          </a:ln>
          <a:effectLst>
            <a:outerShdw dist="138479" dir="2700000" rotWithShape="0">
              <a:srgbClr val="333333">
                <a:alpha val="65000"/>
              </a:srgbClr>
            </a:outerShdw>
          </a:effectLst>
        </p:spPr>
      </p:pic>
      <p:sp>
        <p:nvSpPr>
          <p:cNvPr id="463" name="Titel 1"/>
          <p:cNvSpPr/>
          <p:nvPr/>
        </p:nvSpPr>
        <p:spPr>
          <a:xfrm rot="20126400">
            <a:off x="4541760" y="2906280"/>
            <a:ext cx="2084760" cy="82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s-ES" sz="2400" b="1" strike="noStrike" spc="-1">
                <a:solidFill>
                  <a:srgbClr val="889E33"/>
                </a:solidFill>
                <a:latin typeface="Arial"/>
                <a:ea typeface="DejaVu Sans"/>
              </a:rPr>
              <a:t>Pioniere </a:t>
            </a:r>
            <a:endParaRPr lang="es-ES" sz="24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es-ES" sz="2400" b="1" strike="noStrike" spc="-1">
                <a:solidFill>
                  <a:srgbClr val="009DA5"/>
                </a:solidFill>
                <a:latin typeface="Arial"/>
                <a:ea typeface="DejaVu Sans"/>
              </a:rPr>
              <a:t>des Wandels</a:t>
            </a:r>
            <a:endParaRPr lang="es-E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50"/>
          </p:nvPr>
        </p:nvSpPr>
        <p:spPr/>
        <p:txBody>
          <a:bodyPr/>
          <a:lstStyle/>
          <a:p>
            <a:fld id="{667C2C92-7AA5-46A0-8672-897075886FD2}" type="slidenum">
              <a:t>30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9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4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7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9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4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5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4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7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8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2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3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4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" name="Grafik 5"/>
          <p:cNvPicPr/>
          <p:nvPr/>
        </p:nvPicPr>
        <p:blipFill>
          <a:blip r:embed="rId3"/>
          <a:stretch/>
        </p:blipFill>
        <p:spPr>
          <a:xfrm>
            <a:off x="432000" y="1440000"/>
            <a:ext cx="9251280" cy="4751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65" name="Grafik 6"/>
          <p:cNvPicPr/>
          <p:nvPr/>
        </p:nvPicPr>
        <p:blipFill>
          <a:blip r:embed="rId4"/>
          <a:stretch/>
        </p:blipFill>
        <p:spPr>
          <a:xfrm>
            <a:off x="2376000" y="4395600"/>
            <a:ext cx="503280" cy="499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66" name="Grafik 6"/>
          <p:cNvPicPr/>
          <p:nvPr/>
        </p:nvPicPr>
        <p:blipFill>
          <a:blip r:embed="rId4"/>
          <a:stretch/>
        </p:blipFill>
        <p:spPr>
          <a:xfrm>
            <a:off x="650880" y="4419000"/>
            <a:ext cx="463680" cy="460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67" name="Grafik 6"/>
          <p:cNvPicPr/>
          <p:nvPr/>
        </p:nvPicPr>
        <p:blipFill>
          <a:blip r:embed="rId4"/>
          <a:stretch/>
        </p:blipFill>
        <p:spPr>
          <a:xfrm>
            <a:off x="8457480" y="2553120"/>
            <a:ext cx="575640" cy="571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68" name="Grafik 6"/>
          <p:cNvPicPr/>
          <p:nvPr/>
        </p:nvPicPr>
        <p:blipFill>
          <a:blip r:embed="rId4"/>
          <a:stretch/>
        </p:blipFill>
        <p:spPr>
          <a:xfrm>
            <a:off x="8208000" y="3672000"/>
            <a:ext cx="319680" cy="317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69" name="Grafik 6"/>
          <p:cNvPicPr/>
          <p:nvPr/>
        </p:nvPicPr>
        <p:blipFill>
          <a:blip r:embed="rId4"/>
          <a:stretch/>
        </p:blipFill>
        <p:spPr>
          <a:xfrm>
            <a:off x="4718880" y="4289760"/>
            <a:ext cx="464400" cy="4615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0" name="Grafik 6"/>
          <p:cNvPicPr/>
          <p:nvPr/>
        </p:nvPicPr>
        <p:blipFill>
          <a:blip r:embed="rId4"/>
          <a:stretch/>
        </p:blipFill>
        <p:spPr>
          <a:xfrm>
            <a:off x="5832000" y="5256000"/>
            <a:ext cx="607680" cy="603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1" name="Grafik 6"/>
          <p:cNvPicPr/>
          <p:nvPr/>
        </p:nvPicPr>
        <p:blipFill>
          <a:blip r:embed="rId4"/>
          <a:stretch/>
        </p:blipFill>
        <p:spPr>
          <a:xfrm>
            <a:off x="8391600" y="4433760"/>
            <a:ext cx="391680" cy="3888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2" name="Grafik 6"/>
          <p:cNvPicPr/>
          <p:nvPr/>
        </p:nvPicPr>
        <p:blipFill>
          <a:blip r:embed="rId4"/>
          <a:stretch/>
        </p:blipFill>
        <p:spPr>
          <a:xfrm>
            <a:off x="5544000" y="2736000"/>
            <a:ext cx="575280" cy="571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3" name="Grafik 6"/>
          <p:cNvPicPr/>
          <p:nvPr/>
        </p:nvPicPr>
        <p:blipFill>
          <a:blip r:embed="rId4"/>
          <a:stretch/>
        </p:blipFill>
        <p:spPr>
          <a:xfrm>
            <a:off x="7416000" y="4827960"/>
            <a:ext cx="575280" cy="571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4" name="Grafik 49"/>
          <p:cNvPicPr/>
          <p:nvPr/>
        </p:nvPicPr>
        <p:blipFill>
          <a:blip r:embed="rId5"/>
          <a:stretch/>
        </p:blipFill>
        <p:spPr>
          <a:xfrm>
            <a:off x="4176000" y="344880"/>
            <a:ext cx="2044440" cy="1094400"/>
          </a:xfrm>
          <a:prstGeom prst="rect">
            <a:avLst/>
          </a:prstGeom>
          <a:noFill/>
          <a:ln w="88920">
            <a:solidFill>
              <a:srgbClr val="FFFFFF"/>
            </a:solidFill>
            <a:miter/>
          </a:ln>
          <a:effectLst>
            <a:outerShdw dist="18000" dir="5400000" rotWithShape="0">
              <a:srgbClr val="000000">
                <a:alpha val="40000"/>
              </a:srgbClr>
            </a:outerShdw>
          </a:effectLst>
        </p:spPr>
      </p:pic>
      <p:sp>
        <p:nvSpPr>
          <p:cNvPr id="475" name="Titel 1"/>
          <p:cNvSpPr/>
          <p:nvPr/>
        </p:nvSpPr>
        <p:spPr>
          <a:xfrm rot="11400">
            <a:off x="5961240" y="3995280"/>
            <a:ext cx="2084760" cy="82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s-ES" sz="2400" b="1" strike="noStrike" spc="-1">
                <a:solidFill>
                  <a:srgbClr val="889E33"/>
                </a:solidFill>
                <a:latin typeface="Arial"/>
                <a:ea typeface="DejaVu Sans"/>
              </a:rPr>
              <a:t>Pioniere </a:t>
            </a:r>
            <a:endParaRPr lang="es-ES" sz="24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es-ES" sz="2400" b="1" strike="noStrike" spc="-1">
                <a:solidFill>
                  <a:srgbClr val="009DA5"/>
                </a:solidFill>
                <a:latin typeface="Arial"/>
                <a:ea typeface="DejaVu Sans"/>
              </a:rPr>
              <a:t>des Wandels</a:t>
            </a:r>
            <a:endParaRPr lang="es-ES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76" name="Imagen 475"/>
          <p:cNvPicPr/>
          <p:nvPr/>
        </p:nvPicPr>
        <p:blipFill>
          <a:blip r:embed="rId6"/>
          <a:stretch/>
        </p:blipFill>
        <p:spPr>
          <a:xfrm>
            <a:off x="359280" y="2520000"/>
            <a:ext cx="2088000" cy="1223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7" name="Imagen 476"/>
          <p:cNvPicPr/>
          <p:nvPr/>
        </p:nvPicPr>
        <p:blipFill>
          <a:blip r:embed="rId7"/>
          <a:stretch/>
        </p:blipFill>
        <p:spPr>
          <a:xfrm>
            <a:off x="7560000" y="5904000"/>
            <a:ext cx="2283120" cy="791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8" name="Imagen 477"/>
          <p:cNvPicPr/>
          <p:nvPr/>
        </p:nvPicPr>
        <p:blipFill>
          <a:blip r:embed="rId8"/>
          <a:stretch/>
        </p:blipFill>
        <p:spPr>
          <a:xfrm>
            <a:off x="6760800" y="545400"/>
            <a:ext cx="2670480" cy="6058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79" name="Imagen 478"/>
          <p:cNvPicPr/>
          <p:nvPr/>
        </p:nvPicPr>
        <p:blipFill>
          <a:blip r:embed="rId9"/>
          <a:stretch/>
        </p:blipFill>
        <p:spPr>
          <a:xfrm>
            <a:off x="1296000" y="1689120"/>
            <a:ext cx="2879280" cy="614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80" name="Imagen 479"/>
          <p:cNvPicPr/>
          <p:nvPr/>
        </p:nvPicPr>
        <p:blipFill>
          <a:blip r:embed="rId10"/>
          <a:stretch/>
        </p:blipFill>
        <p:spPr>
          <a:xfrm>
            <a:off x="3601080" y="6268680"/>
            <a:ext cx="3454200" cy="6426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81" name="Imagen 480"/>
          <p:cNvPicPr/>
          <p:nvPr/>
        </p:nvPicPr>
        <p:blipFill>
          <a:blip r:embed="rId11"/>
          <a:stretch/>
        </p:blipFill>
        <p:spPr>
          <a:xfrm>
            <a:off x="656640" y="5976000"/>
            <a:ext cx="2296080" cy="503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sldNum" idx="50"/>
          </p:nvPr>
        </p:nvSpPr>
        <p:spPr/>
        <p:txBody>
          <a:bodyPr/>
          <a:lstStyle/>
          <a:p>
            <a:fld id="{75CE19D8-23AA-4B82-BF91-A15F42B440BE}" type="slidenum">
              <a:t>31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PlaceHolder 1"/>
          <p:cNvSpPr>
            <a:spLocks noGrp="1"/>
          </p:cNvSpPr>
          <p:nvPr>
            <p:ph/>
          </p:nvPr>
        </p:nvSpPr>
        <p:spPr>
          <a:xfrm>
            <a:off x="504000" y="1440000"/>
            <a:ext cx="9070920" cy="4967280"/>
          </a:xfrm>
          <a:prstGeom prst="rect">
            <a:avLst/>
          </a:prstGeom>
          <a:noFill/>
          <a:ln w="0">
            <a:noFill/>
          </a:ln>
        </p:spPr>
        <p:txBody>
          <a:bodyPr lIns="0" tIns="108000" rIns="0" bIns="0"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1417"/>
              </a:spcBef>
              <a:buNone/>
            </a:pPr>
            <a:r>
              <a:rPr lang="es-ES" sz="2800" b="0" strike="noStrike" spc="-1">
                <a:solidFill>
                  <a:srgbClr val="404040"/>
                </a:solidFill>
                <a:latin typeface="Arial"/>
                <a:ea typeface="Microsoft YaHei"/>
              </a:rPr>
              <a:t>¡Comparta y debata!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</a:pPr>
            <a:r>
              <a:rPr lang="es-ES" sz="2800" b="0" strike="noStrike" spc="-1">
                <a:solidFill>
                  <a:srgbClr val="404040"/>
                </a:solidFill>
                <a:latin typeface="Arial"/>
                <a:ea typeface="Microsoft YaHei"/>
              </a:rPr>
              <a:t>Contribuya al grupo local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</a:pPr>
            <a:r>
              <a:rPr lang="es-ES" sz="2800" b="0" strike="noStrike" spc="-1">
                <a:solidFill>
                  <a:srgbClr val="404040"/>
                </a:solidFill>
                <a:latin typeface="Arial"/>
                <a:ea typeface="Microsoft YaHei"/>
              </a:rPr>
              <a:t>¡Contribuya al los nodos!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</a:pPr>
            <a:r>
              <a:rPr lang="es-ES" sz="2800" b="0" strike="noStrike" spc="-1">
                <a:solidFill>
                  <a:srgbClr val="404040"/>
                </a:solidFill>
                <a:latin typeface="Arial"/>
                <a:ea typeface="Microsoft YaHei"/>
              </a:rPr>
              <a:t>¡Apoye a las asociaciones!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</a:pPr>
            <a:r>
              <a:rPr lang="es-ES" sz="2800" b="0" strike="noStrike" spc="-1">
                <a:solidFill>
                  <a:srgbClr val="404040"/>
                </a:solidFill>
                <a:latin typeface="Arial"/>
                <a:ea typeface="Microsoft YaHei"/>
              </a:rPr>
              <a:t>…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</a:pP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</a:pPr>
            <a:r>
              <a:rPr lang="es-ES" sz="2800" b="0" strike="noStrike" spc="-1">
                <a:solidFill>
                  <a:srgbClr val="404040"/>
                </a:solidFill>
                <a:latin typeface="Arial"/>
                <a:ea typeface="Microsoft YaHei"/>
              </a:rPr>
              <a:t>Compre con ética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</a:pPr>
            <a:r>
              <a:rPr lang="es-ES" sz="2800" b="0" strike="noStrike" spc="-1">
                <a:solidFill>
                  <a:srgbClr val="404040"/>
                </a:solidFill>
                <a:latin typeface="Arial"/>
                <a:ea typeface="Microsoft YaHei"/>
              </a:rPr>
              <a:t>¡Hágase cliente por el bien común!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3" name="PlaceHolder 2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>
                <a:solidFill>
                  <a:srgbClr val="889E33"/>
                </a:solidFill>
                <a:latin typeface="Arial"/>
              </a:rPr>
              <a:t>Participa</a:t>
            </a:r>
            <a:endParaRPr lang="es-E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4DAE088C-47C8-4DFF-B568-7D95A29998C0}" type="slidenum">
              <a:t>32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>
                <a:solidFill>
                  <a:srgbClr val="889E33"/>
                </a:solidFill>
                <a:latin typeface="Arial"/>
              </a:rPr>
              <a:t>Valencia</a:t>
            </a:r>
            <a:endParaRPr lang="es-E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5" name="PlaceHolder 2"/>
          <p:cNvSpPr>
            <a:spLocks noGrp="1"/>
          </p:cNvSpPr>
          <p:nvPr>
            <p:ph/>
          </p:nvPr>
        </p:nvSpPr>
        <p:spPr>
          <a:xfrm>
            <a:off x="504000" y="2216160"/>
            <a:ext cx="9070920" cy="460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es-ES" sz="2800" b="1" strike="noStrike" spc="-1" dirty="0">
                <a:solidFill>
                  <a:srgbClr val="000000"/>
                </a:solidFill>
                <a:latin typeface="Arial"/>
              </a:rPr>
              <a:t>Ley de Desarrollo Económico (470.000 euros)</a:t>
            </a:r>
            <a:endParaRPr lang="es-ES" sz="28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es-ES" sz="2400" b="0" i="1" strike="noStrike" spc="-1" dirty="0">
                <a:solidFill>
                  <a:srgbClr val="000000"/>
                </a:solidFill>
                <a:latin typeface="Arial"/>
              </a:rPr>
              <a:t>"... reforzar la economía sostenible promoviendo (...) la economía del bien común y las empresas sociales".</a:t>
            </a:r>
            <a:endParaRPr lang="es-E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es-ES" sz="2400" b="0" i="1" strike="noStrike" spc="-1" dirty="0">
                <a:solidFill>
                  <a:srgbClr val="000000"/>
                </a:solidFill>
                <a:latin typeface="Arial"/>
              </a:rPr>
              <a:t>Actos para difundir la EBC</a:t>
            </a:r>
            <a:endParaRPr lang="es-E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es-ES" sz="2400" b="0" i="1" strike="noStrike" spc="-1" dirty="0">
                <a:solidFill>
                  <a:srgbClr val="000000"/>
                </a:solidFill>
                <a:latin typeface="Arial"/>
              </a:rPr>
              <a:t>Elaboración de balances de interés común para empresas</a:t>
            </a:r>
            <a:endParaRPr lang="es-E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es-ES" sz="2400" b="0" i="1" strike="noStrike" spc="-1" dirty="0">
                <a:solidFill>
                  <a:srgbClr val="000000"/>
                </a:solidFill>
                <a:latin typeface="Arial"/>
              </a:rPr>
              <a:t>Proyectos educativos y de investigación</a:t>
            </a:r>
            <a:endParaRPr lang="es-E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0" algn="r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es-ES" sz="1600" b="0" strike="noStrike" spc="-1" dirty="0">
                <a:solidFill>
                  <a:srgbClr val="000000"/>
                </a:solidFill>
                <a:latin typeface="Arial"/>
              </a:rPr>
              <a:t>[Decreto sobre la promoción de las empresas sociales y la economía del bien común (2/2017)]</a:t>
            </a:r>
            <a:r>
              <a:rPr lang="es-ES" sz="2200" b="0" i="1" strike="noStrike" spc="-1" dirty="0">
                <a:solidFill>
                  <a:srgbClr val="000000"/>
                </a:solidFill>
                <a:latin typeface="Arial"/>
              </a:rPr>
              <a:t> </a:t>
            </a:r>
            <a:endParaRPr lang="es-ES" sz="22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86" name="Inhaltsplatzhalter 9"/>
          <p:cNvPicPr/>
          <p:nvPr/>
        </p:nvPicPr>
        <p:blipFill>
          <a:blip r:embed="rId3"/>
          <a:stretch/>
        </p:blipFill>
        <p:spPr>
          <a:xfrm>
            <a:off x="7241760" y="387360"/>
            <a:ext cx="2117520" cy="1411920"/>
          </a:xfrm>
          <a:prstGeom prst="rect">
            <a:avLst/>
          </a:prstGeom>
          <a:noFill/>
          <a:ln w="0">
            <a:noFill/>
          </a:ln>
          <a:effectLst>
            <a:outerShdw dist="138479" dir="2700000" rotWithShape="0">
              <a:srgbClr val="333333">
                <a:alpha val="65000"/>
              </a:srgbClr>
            </a:outerShdw>
          </a:effectLst>
        </p:spPr>
      </p:pic>
      <p:sp>
        <p:nvSpPr>
          <p:cNvPr id="4" name="PlaceHolder 3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5244C231-2035-4733-A71D-527E9AA8E468}" type="slidenum">
              <a:t>33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>
                <a:solidFill>
                  <a:srgbClr val="889E33"/>
                </a:solidFill>
                <a:latin typeface="Arial"/>
              </a:rPr>
              <a:t>Unión Europea</a:t>
            </a:r>
            <a:endParaRPr lang="es-E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8" name="PlaceHolder 2"/>
          <p:cNvSpPr>
            <a:spLocks noGrp="1"/>
          </p:cNvSpPr>
          <p:nvPr>
            <p:ph/>
          </p:nvPr>
        </p:nvSpPr>
        <p:spPr>
          <a:xfrm>
            <a:off x="504000" y="2216160"/>
            <a:ext cx="9070920" cy="460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es-ES" sz="2800" b="1" strike="noStrike" spc="-1">
                <a:solidFill>
                  <a:srgbClr val="000000"/>
                </a:solidFill>
                <a:latin typeface="Arial"/>
              </a:rPr>
              <a:t>  Comité Económico y Social de la UE con un 86%: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es-ES" sz="2400" b="0" strike="noStrike" spc="-1">
                <a:solidFill>
                  <a:srgbClr val="000000"/>
                </a:solidFill>
                <a:latin typeface="Arial"/>
              </a:rPr>
              <a:t>"...el modelo ECG debe integrarse en el marco jurídico europeo y nacional".</a:t>
            </a:r>
            <a:endParaRPr lang="es-ES" sz="24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es-ES" sz="2400" b="0" i="1" strike="noStrike" spc="-1">
                <a:solidFill>
                  <a:srgbClr val="000000"/>
                </a:solidFill>
                <a:latin typeface="Arial"/>
              </a:rPr>
              <a:t>"Pide a la Comisión Europea [...] que recompense a las empresas que demuestren un mayor rendimiento ético".</a:t>
            </a:r>
            <a:endParaRPr lang="es-ES" sz="2400" b="0" strike="noStrike" spc="-1">
              <a:solidFill>
                <a:srgbClr val="000000"/>
              </a:solidFill>
              <a:latin typeface="Calibri"/>
            </a:endParaRPr>
          </a:p>
          <a:p>
            <a:pPr indent="0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es-ES" sz="2400" b="0" i="1" strike="noStrike" spc="-1">
                <a:solidFill>
                  <a:srgbClr val="000000"/>
                </a:solidFill>
                <a:latin typeface="Arial"/>
              </a:rPr>
              <a:t>...la salida hacia una economía de mercado ética europea".</a:t>
            </a:r>
            <a:endParaRPr lang="es-ES" sz="2400" b="0" strike="noStrike" spc="-1">
              <a:solidFill>
                <a:srgbClr val="000000"/>
              </a:solidFill>
              <a:latin typeface="Calibri"/>
            </a:endParaRPr>
          </a:p>
          <a:p>
            <a:pPr indent="0" algn="r">
              <a:lnSpc>
                <a:spcPct val="100000"/>
              </a:lnSpc>
              <a:spcBef>
                <a:spcPts val="1417"/>
              </a:spcBef>
              <a:buNone/>
              <a:tabLst>
                <a:tab pos="0" algn="l"/>
              </a:tabLst>
            </a:pPr>
            <a:r>
              <a:rPr lang="es-ES" sz="1800" b="0" strike="noStrike" spc="-1">
                <a:solidFill>
                  <a:srgbClr val="000000"/>
                </a:solidFill>
                <a:latin typeface="Arial"/>
              </a:rPr>
              <a:t>[Bruselas, 17 de julio de 2015] </a:t>
            </a:r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89" name="Imagen 488"/>
          <p:cNvPicPr/>
          <p:nvPr/>
        </p:nvPicPr>
        <p:blipFill>
          <a:blip r:embed="rId3"/>
          <a:stretch/>
        </p:blipFill>
        <p:spPr>
          <a:xfrm>
            <a:off x="8093880" y="144000"/>
            <a:ext cx="1439280" cy="1439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" name="PlaceHolder 3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EFA60F7B-BA56-4D54-BE56-329D88F76C65}" type="slidenum">
              <a:t>34</a:t>
            </a:fld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Inhaltsplatzhalter 4"/>
          <p:cNvSpPr/>
          <p:nvPr/>
        </p:nvSpPr>
        <p:spPr>
          <a:xfrm>
            <a:off x="266040" y="2668680"/>
            <a:ext cx="9523440" cy="2221200"/>
          </a:xfrm>
          <a:prstGeom prst="roundRect">
            <a:avLst>
              <a:gd name="adj" fmla="val 16667"/>
            </a:avLst>
          </a:prstGeom>
          <a:solidFill>
            <a:srgbClr val="99999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1599"/>
              </a:spcBef>
              <a:tabLst>
                <a:tab pos="0" algn="l"/>
              </a:tabLst>
            </a:pPr>
            <a:r>
              <a:rPr lang="es-ES" sz="8000" b="1" strike="noStrike" spc="-1">
                <a:solidFill>
                  <a:srgbClr val="FFFFFF"/>
                </a:solidFill>
                <a:latin typeface="Calibri"/>
                <a:ea typeface="DejaVu Sans"/>
              </a:rPr>
              <a:t>¿Preocupaciones?</a:t>
            </a:r>
            <a:endParaRPr lang="es-ES" sz="80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91" name="Inhaltsplatzhalter 4"/>
          <p:cNvSpPr/>
          <p:nvPr/>
        </p:nvSpPr>
        <p:spPr>
          <a:xfrm>
            <a:off x="266040" y="5129640"/>
            <a:ext cx="9523440" cy="2221200"/>
          </a:xfrm>
          <a:prstGeom prst="roundRect">
            <a:avLst>
              <a:gd name="adj" fmla="val 16667"/>
            </a:avLst>
          </a:prstGeom>
          <a:solidFill>
            <a:srgbClr val="889E3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1599"/>
              </a:spcBef>
              <a:tabLst>
                <a:tab pos="0" algn="l"/>
              </a:tabLst>
            </a:pPr>
            <a:r>
              <a:rPr lang="es-ES" sz="8000" b="1" strike="noStrike" spc="-1">
                <a:solidFill>
                  <a:srgbClr val="FFFFFF"/>
                </a:solidFill>
                <a:latin typeface="Calibri"/>
                <a:ea typeface="DejaVu Sans"/>
              </a:rPr>
              <a:t>¿Preguntas?</a:t>
            </a:r>
            <a:endParaRPr lang="es-ES" sz="80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492" name="Inhaltsplatzhalter 4"/>
          <p:cNvSpPr/>
          <p:nvPr/>
        </p:nvSpPr>
        <p:spPr>
          <a:xfrm>
            <a:off x="216000" y="154080"/>
            <a:ext cx="9523440" cy="2221200"/>
          </a:xfrm>
          <a:prstGeom prst="roundRect">
            <a:avLst>
              <a:gd name="adj" fmla="val 16667"/>
            </a:avLst>
          </a:prstGeom>
          <a:solidFill>
            <a:srgbClr val="009D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  <a:spcBef>
                <a:spcPts val="1599"/>
              </a:spcBef>
              <a:tabLst>
                <a:tab pos="0" algn="l"/>
              </a:tabLst>
            </a:pPr>
            <a:r>
              <a:rPr lang="es-ES" sz="8000" b="1" strike="noStrike" spc="-1">
                <a:solidFill>
                  <a:srgbClr val="FFFFFF"/>
                </a:solidFill>
                <a:latin typeface="Calibri"/>
                <a:ea typeface="DejaVu Sans"/>
              </a:rPr>
              <a:t>¿Entusiasmo?</a:t>
            </a:r>
            <a:endParaRPr lang="es-ES" sz="80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50"/>
          </p:nvPr>
        </p:nvSpPr>
        <p:spPr/>
        <p:txBody>
          <a:bodyPr/>
          <a:lstStyle/>
          <a:p>
            <a:fld id="{C1E8525F-42F8-42B0-986A-913F2EFF6120}" type="slidenum">
              <a:t>35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Imagen 309"/>
          <p:cNvPicPr/>
          <p:nvPr/>
        </p:nvPicPr>
        <p:blipFill>
          <a:blip r:embed="rId3"/>
          <a:stretch/>
        </p:blipFill>
        <p:spPr>
          <a:xfrm>
            <a:off x="1440000" y="153360"/>
            <a:ext cx="6839640" cy="7005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1" name="Rechteck 2"/>
          <p:cNvSpPr/>
          <p:nvPr/>
        </p:nvSpPr>
        <p:spPr>
          <a:xfrm>
            <a:off x="7560000" y="360000"/>
            <a:ext cx="770760" cy="5219640"/>
          </a:xfrm>
          <a:prstGeom prst="rect">
            <a:avLst/>
          </a:prstGeom>
          <a:noFill/>
          <a:ln w="57240">
            <a:solidFill>
              <a:srgbClr val="FF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2" name="Rechteck 3"/>
          <p:cNvSpPr/>
          <p:nvPr/>
        </p:nvSpPr>
        <p:spPr>
          <a:xfrm>
            <a:off x="7560000" y="5940000"/>
            <a:ext cx="719640" cy="626400"/>
          </a:xfrm>
          <a:prstGeom prst="rect">
            <a:avLst/>
          </a:prstGeom>
          <a:noFill/>
          <a:ln w="57240">
            <a:solidFill>
              <a:srgbClr val="FF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s-E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50"/>
          </p:nvPr>
        </p:nvSpPr>
        <p:spPr/>
        <p:txBody>
          <a:bodyPr/>
          <a:lstStyle/>
          <a:p>
            <a:fld id="{149D582B-54EE-4EB2-9E2B-31A75EB33169}" type="slidenum">
              <a:t>4</a:t>
            </a:fld>
            <a:endParaRPr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14AD8A24-F9FC-4EA5-A396-133627DE0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162" y="1641987"/>
            <a:ext cx="1415844" cy="90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Picture 2"/>
          <p:cNvPicPr/>
          <p:nvPr/>
        </p:nvPicPr>
        <p:blipFill>
          <a:blip r:embed="rId3"/>
          <a:srcRect t="12015"/>
          <a:stretch/>
        </p:blipFill>
        <p:spPr>
          <a:xfrm>
            <a:off x="-15480" y="4156920"/>
            <a:ext cx="10098720" cy="3326400"/>
          </a:xfrm>
          <a:prstGeom prst="rect">
            <a:avLst/>
          </a:prstGeom>
          <a:noFill/>
          <a:ln w="0">
            <a:noFill/>
          </a:ln>
          <a:effectLst>
            <a:outerShdw dist="138479" dir="2700000" rotWithShape="0">
              <a:srgbClr val="333333">
                <a:alpha val="65000"/>
              </a:srgbClr>
            </a:outerShdw>
          </a:effectLst>
        </p:spPr>
      </p:pic>
      <p:pic>
        <p:nvPicPr>
          <p:cNvPr id="314" name="Inhaltsplatzhalter 4"/>
          <p:cNvPicPr/>
          <p:nvPr/>
        </p:nvPicPr>
        <p:blipFill>
          <a:blip r:embed="rId4"/>
          <a:stretch/>
        </p:blipFill>
        <p:spPr>
          <a:xfrm>
            <a:off x="277200" y="366480"/>
            <a:ext cx="1824840" cy="1548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5" name="Textfeld 5"/>
          <p:cNvSpPr/>
          <p:nvPr/>
        </p:nvSpPr>
        <p:spPr>
          <a:xfrm>
            <a:off x="2579040" y="428040"/>
            <a:ext cx="5340600" cy="155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ES" sz="4800" b="1" u="sng" strike="noStrike" spc="-1" dirty="0">
                <a:solidFill>
                  <a:srgbClr val="009999"/>
                </a:solidFill>
                <a:uFillTx/>
                <a:latin typeface="Arial"/>
                <a:ea typeface="DejaVu Sans"/>
              </a:rPr>
              <a:t>Conferencia de la ONU</a:t>
            </a:r>
            <a:endParaRPr lang="es-ES" sz="4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16" name="Inhaltsplatzhalter 4"/>
          <p:cNvPicPr/>
          <p:nvPr/>
        </p:nvPicPr>
        <p:blipFill>
          <a:blip r:embed="rId5"/>
          <a:stretch/>
        </p:blipFill>
        <p:spPr>
          <a:xfrm>
            <a:off x="8031240" y="390240"/>
            <a:ext cx="1823400" cy="1546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7" name="Textfeld 6"/>
          <p:cNvSpPr/>
          <p:nvPr/>
        </p:nvSpPr>
        <p:spPr>
          <a:xfrm>
            <a:off x="9000" y="2088000"/>
            <a:ext cx="10078920" cy="2062440"/>
          </a:xfrm>
          <a:prstGeom prst="rect">
            <a:avLst/>
          </a:prstGeom>
          <a:solidFill>
            <a:srgbClr val="889E33"/>
          </a:solidFill>
          <a:ln w="0">
            <a:noFill/>
          </a:ln>
          <a:effectLst>
            <a:outerShdw dist="38160" dir="5400000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s-ES" sz="5400" b="1" strike="noStrike" spc="-1" dirty="0" err="1">
                <a:solidFill>
                  <a:srgbClr val="FFFFFF"/>
                </a:solidFill>
                <a:latin typeface="arial"/>
                <a:ea typeface="DejaVu Sans"/>
              </a:rPr>
              <a:t>Economia</a:t>
            </a:r>
            <a:endParaRPr lang="es-ES" sz="5400" b="0" strike="noStrike" spc="-1" dirty="0">
              <a:solidFill>
                <a:srgbClr val="FFFFFF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r>
              <a:rPr lang="de-AT" sz="5400" b="1" strike="noStrike" spc="-1" dirty="0">
                <a:solidFill>
                  <a:srgbClr val="FFFFFF"/>
                </a:solidFill>
                <a:latin typeface="arial"/>
                <a:ea typeface="DejaVu Sans"/>
              </a:rPr>
              <a:t>Sostenible</a:t>
            </a:r>
            <a:endParaRPr lang="es-ES" sz="5400" b="0" strike="noStrike" spc="-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50"/>
          </p:nvPr>
        </p:nvSpPr>
        <p:spPr/>
        <p:txBody>
          <a:bodyPr/>
          <a:lstStyle/>
          <a:p>
            <a:fld id="{30301FDA-929C-413F-83C9-CABDB986EF0D}" type="slidenum"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PlaceHolder 1"/>
          <p:cNvSpPr>
            <a:spLocks noGrp="1"/>
          </p:cNvSpPr>
          <p:nvPr>
            <p:ph type="title"/>
          </p:nvPr>
        </p:nvSpPr>
        <p:spPr>
          <a:xfrm>
            <a:off x="504000" y="360000"/>
            <a:ext cx="9071280" cy="8596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000" b="1" strike="noStrike" spc="-1">
                <a:solidFill>
                  <a:srgbClr val="889E33"/>
                </a:solidFill>
                <a:latin typeface="Calibri"/>
              </a:rPr>
              <a:t>¿Qué es el éxito en el sistema actual?</a:t>
            </a:r>
            <a:endParaRPr lang="es-ES" sz="4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EC926742-B7E7-49F5-BFD0-7C917DF37888}" type="slidenum">
              <a:t>6</a:t>
            </a:fld>
            <a:endParaRPr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AB7ED09-6EA7-4B5C-94AF-FD75C5ADB3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0218" y="1464130"/>
            <a:ext cx="6195062" cy="85968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0B3A1E6-34EF-4DBA-A026-CEFA2558DB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00" y="2548043"/>
            <a:ext cx="5579206" cy="134031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51C4E9F-627C-4F36-A0C3-AB432424F4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9650" y="4112593"/>
            <a:ext cx="5675630" cy="114456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8C48446-A313-494A-B385-F6804EF45D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000" y="5481392"/>
            <a:ext cx="7695767" cy="5665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Picture 2"/>
          <p:cNvPicPr/>
          <p:nvPr/>
        </p:nvPicPr>
        <p:blipFill>
          <a:blip r:embed="rId3"/>
          <a:srcRect l="17991" t="27065"/>
          <a:stretch/>
        </p:blipFill>
        <p:spPr>
          <a:xfrm>
            <a:off x="108000" y="3672000"/>
            <a:ext cx="3131280" cy="2087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1" name="Picture 4"/>
          <p:cNvPicPr/>
          <p:nvPr/>
        </p:nvPicPr>
        <p:blipFill>
          <a:blip r:embed="rId4"/>
          <a:srcRect l="8857"/>
          <a:stretch/>
        </p:blipFill>
        <p:spPr>
          <a:xfrm>
            <a:off x="6768000" y="4536000"/>
            <a:ext cx="3178440" cy="22312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2" name="Picture 22"/>
          <p:cNvPicPr/>
          <p:nvPr/>
        </p:nvPicPr>
        <p:blipFill>
          <a:blip r:embed="rId5"/>
          <a:stretch/>
        </p:blipFill>
        <p:spPr>
          <a:xfrm>
            <a:off x="3420000" y="3960000"/>
            <a:ext cx="3160440" cy="2368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3" name="Bocadillo: ovalado 322"/>
          <p:cNvSpPr/>
          <p:nvPr/>
        </p:nvSpPr>
        <p:spPr>
          <a:xfrm>
            <a:off x="1224000" y="252000"/>
            <a:ext cx="8783280" cy="3023280"/>
          </a:xfrm>
          <a:prstGeom prst="wedgeEllipseCallout">
            <a:avLst>
              <a:gd name="adj1" fmla="val -19453"/>
              <a:gd name="adj2" fmla="val 65055"/>
            </a:avLst>
          </a:prstGeom>
          <a:solidFill>
            <a:srgbClr val="FFFFFF"/>
          </a:solidFill>
          <a:ln w="38160">
            <a:solidFill>
              <a:srgbClr val="889E33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720" tIns="63720" rIns="108720" bIns="6372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s-ES" sz="2800" b="1" i="1" strike="noStrike" spc="-1">
                <a:solidFill>
                  <a:srgbClr val="889E33"/>
                </a:solidFill>
                <a:latin typeface="arial"/>
                <a:ea typeface="DejaVu Sans"/>
              </a:rPr>
              <a:t>„Sólo cuando el último árbol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s-ES" sz="2800" b="1" i="1" strike="noStrike" spc="-1">
                <a:solidFill>
                  <a:srgbClr val="889E33"/>
                </a:solidFill>
                <a:latin typeface="arial"/>
                <a:ea typeface="DejaVu Sans"/>
              </a:rPr>
              <a:t>estará talado, el último río estará envenenado,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s-ES" sz="2800" b="1" i="1" strike="noStrike" spc="-1">
                <a:solidFill>
                  <a:srgbClr val="889E33"/>
                </a:solidFill>
                <a:latin typeface="arial"/>
                <a:ea typeface="DejaVu Sans"/>
              </a:rPr>
              <a:t>el último pez estará capturado, te darás cuenta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s-ES" sz="2800" b="1" i="1" strike="noStrike" spc="-1">
                <a:solidFill>
                  <a:srgbClr val="889E33"/>
                </a:solidFill>
                <a:latin typeface="arial"/>
                <a:ea typeface="DejaVu Sans"/>
              </a:rPr>
              <a:t>de que el dinero no es</a:t>
            </a:r>
            <a:endParaRPr lang="es-ES" sz="28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s-ES" sz="2800" b="1" i="1" strike="noStrike" spc="-1">
                <a:solidFill>
                  <a:srgbClr val="889E33"/>
                </a:solidFill>
                <a:latin typeface="arial"/>
                <a:ea typeface="DejaVu Sans"/>
              </a:rPr>
              <a:t>se puede comer".</a:t>
            </a:r>
            <a:r>
              <a:rPr lang="es-ES" sz="3200" b="1" i="1" strike="noStrike" spc="-1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lang="es-E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sldNum" idx="74"/>
          </p:nvPr>
        </p:nvSpPr>
        <p:spPr/>
        <p:txBody>
          <a:bodyPr/>
          <a:lstStyle/>
          <a:p>
            <a:fld id="{4C764DA7-0B86-4AA3-8B54-0B982EA460FF}" type="slidenum">
              <a:t>7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PlaceHolder 1"/>
          <p:cNvSpPr>
            <a:spLocks noGrp="1"/>
          </p:cNvSpPr>
          <p:nvPr>
            <p:ph type="title"/>
          </p:nvPr>
        </p:nvSpPr>
        <p:spPr>
          <a:xfrm>
            <a:off x="504000" y="684000"/>
            <a:ext cx="9070920" cy="798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rm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s-ES" sz="4400" b="1" strike="noStrike" spc="-1">
                <a:solidFill>
                  <a:srgbClr val="889E33"/>
                </a:solidFill>
                <a:latin typeface="Arial"/>
              </a:rPr>
              <a:t> Finalidad de la economía:</a:t>
            </a:r>
            <a:endParaRPr lang="es-E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5" name="PlaceHolder 2"/>
          <p:cNvSpPr>
            <a:spLocks noGrp="1"/>
          </p:cNvSpPr>
          <p:nvPr>
            <p:ph type="dt" idx="100"/>
          </p:nvPr>
        </p:nvSpPr>
        <p:spPr>
          <a:xfrm>
            <a:off x="504000" y="7007040"/>
            <a:ext cx="2351160" cy="401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lnSpc>
                <a:spcPct val="100000"/>
              </a:lnSpc>
              <a:buNone/>
              <a:defRPr lang="es-ES" sz="1200" b="0" strike="noStrike" spc="-1">
                <a:solidFill>
                  <a:srgbClr val="FFFFFF"/>
                </a:solidFill>
                <a:latin typeface="Arial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es-ES" sz="1200" b="0" strike="noStrike" spc="-1">
                <a:solidFill>
                  <a:srgbClr val="FFFFFF"/>
                </a:solidFill>
                <a:latin typeface="Arial"/>
              </a:rPr>
              <a:t>Gemeinwohl-Ökonomie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6" name="PlaceHolder 3"/>
          <p:cNvSpPr>
            <a:spLocks noGrp="1"/>
          </p:cNvSpPr>
          <p:nvPr>
            <p:ph type="ftr" idx="101"/>
          </p:nvPr>
        </p:nvSpPr>
        <p:spPr>
          <a:xfrm>
            <a:off x="3452400" y="7007040"/>
            <a:ext cx="3190680" cy="401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lnSpc>
                <a:spcPct val="100000"/>
              </a:lnSpc>
              <a:buNone/>
              <a:defRPr lang="es-ES" sz="1200" b="0" strike="noStrike" spc="-1">
                <a:solidFill>
                  <a:srgbClr val="FFFFFF"/>
                </a:solidFill>
                <a:latin typeface="Arial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es-ES" sz="1200" b="0" strike="noStrike" spc="-1">
                <a:solidFill>
                  <a:srgbClr val="FFFFFF"/>
                </a:solidFill>
                <a:latin typeface="Arial"/>
              </a:rPr>
              <a:t>www.ecogood.org</a:t>
            </a:r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7" name="PlaceHolder 4"/>
          <p:cNvSpPr>
            <a:spLocks noGrp="1"/>
          </p:cNvSpPr>
          <p:nvPr>
            <p:ph type="sldNum" idx="102"/>
          </p:nvPr>
        </p:nvSpPr>
        <p:spPr>
          <a:xfrm>
            <a:off x="7638480" y="7007040"/>
            <a:ext cx="1936440" cy="401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r">
              <a:lnSpc>
                <a:spcPct val="100000"/>
              </a:lnSpc>
              <a:buNone/>
              <a:defRPr lang="es-ES" sz="1200" b="0" strike="noStrike" spc="-1">
                <a:solidFill>
                  <a:srgbClr val="FFFFFF"/>
                </a:solidFill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es-ES" sz="1200" b="0" strike="noStrike" spc="-1">
                <a:solidFill>
                  <a:srgbClr val="FFFFFF"/>
                </a:solidFill>
                <a:latin typeface="Arial"/>
              </a:rPr>
              <a:t>Folie </a:t>
            </a:r>
            <a:fld id="{1A5F1D31-E7D5-44F1-93AA-1170EEC0EAEE}" type="slidenum">
              <a:rPr lang="es-ES" sz="1200" b="0" strike="noStrike" spc="-1">
                <a:solidFill>
                  <a:srgbClr val="FFFFFF"/>
                </a:solidFill>
                <a:latin typeface="Arial"/>
              </a:rPr>
              <a:t>8</a:t>
            </a:fld>
            <a:endParaRPr lang="es-ES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8" name="Textfeld 7"/>
          <p:cNvSpPr/>
          <p:nvPr/>
        </p:nvSpPr>
        <p:spPr>
          <a:xfrm>
            <a:off x="941040" y="2335320"/>
            <a:ext cx="7698600" cy="2344320"/>
          </a:xfrm>
          <a:prstGeom prst="horizontalScroll">
            <a:avLst>
              <a:gd name="adj" fmla="val 12500"/>
            </a:avLst>
          </a:prstGeom>
          <a:solidFill>
            <a:srgbClr val="009D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s-ES" sz="2400" b="1" strike="noStrike" spc="-1" dirty="0">
                <a:solidFill>
                  <a:srgbClr val="FFFFFF"/>
                </a:solidFill>
                <a:latin typeface="Berlin Sans FB Demi"/>
                <a:ea typeface="Arial"/>
              </a:rPr>
              <a:t>"Toda la riqueza del país en sus distintas formas y sea cual fuere su titularidad está subordinada al interés general."</a:t>
            </a:r>
            <a:endParaRPr lang="es-ES" sz="2400" b="0" strike="noStrike" spc="-1" dirty="0">
              <a:solidFill>
                <a:srgbClr val="FFFFFF"/>
              </a:solidFill>
              <a:latin typeface="Calibri"/>
            </a:endParaRPr>
          </a:p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s-ES" sz="1600" b="1" strike="noStrike" spc="-1" dirty="0">
                <a:solidFill>
                  <a:srgbClr val="FFFFFF"/>
                </a:solidFill>
                <a:latin typeface="Arial"/>
                <a:ea typeface="Arial"/>
              </a:rPr>
              <a:t>(Articulo 128.1 Constitución de España)</a:t>
            </a:r>
            <a:endParaRPr lang="es-ES" sz="1600" b="0" strike="noStrike" spc="-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50"/>
          </p:nvPr>
        </p:nvSpPr>
        <p:spPr/>
        <p:txBody>
          <a:bodyPr/>
          <a:lstStyle/>
          <a:p>
            <a:fld id="{7356B928-C104-479A-8F2F-61690BE73024}" type="slidenum"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Imagen 329"/>
          <p:cNvPicPr/>
          <p:nvPr/>
        </p:nvPicPr>
        <p:blipFill>
          <a:blip r:embed="rId2"/>
          <a:stretch/>
        </p:blipFill>
        <p:spPr>
          <a:xfrm>
            <a:off x="1620000" y="180000"/>
            <a:ext cx="7199640" cy="7199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PlaceHolder 2"/>
          <p:cNvSpPr>
            <a:spLocks noGrp="1"/>
          </p:cNvSpPr>
          <p:nvPr>
            <p:ph type="sldNum" idx="50"/>
          </p:nvPr>
        </p:nvSpPr>
        <p:spPr/>
        <p:txBody>
          <a:bodyPr/>
          <a:lstStyle/>
          <a:p>
            <a:fld id="{C948AE3F-934C-41CF-AF58-0C45F5DAF5BA}" type="slidenum">
              <a:t>9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</TotalTime>
  <Words>1372</Words>
  <Application>Microsoft Office PowerPoint</Application>
  <PresentationFormat>Personalizado</PresentationFormat>
  <Paragraphs>229</Paragraphs>
  <Slides>35</Slides>
  <Notes>25</Notes>
  <HiddenSlides>4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35</vt:i4>
      </vt:variant>
    </vt:vector>
  </HeadingPairs>
  <TitlesOfParts>
    <vt:vector size="45" baseType="lpstr">
      <vt:lpstr>Arial</vt:lpstr>
      <vt:lpstr>Arial</vt:lpstr>
      <vt:lpstr>Berlin Sans FB Demi</vt:lpstr>
      <vt:lpstr>Calibri</vt:lpstr>
      <vt:lpstr>Symbol</vt:lpstr>
      <vt:lpstr>Wingdings</vt:lpstr>
      <vt:lpstr>Office Theme</vt:lpstr>
      <vt:lpstr>Office Theme</vt:lpstr>
      <vt:lpstr>Office Theme</vt:lpstr>
      <vt:lpstr>Office Theme</vt:lpstr>
      <vt:lpstr>Juego de simulación de economía de mercado</vt:lpstr>
      <vt:lpstr>Presentación de PowerPoint</vt:lpstr>
      <vt:lpstr>Organisazión de la sala:</vt:lpstr>
      <vt:lpstr>Presentación de PowerPoint</vt:lpstr>
      <vt:lpstr>Presentación de PowerPoint</vt:lpstr>
      <vt:lpstr>¿Qué es el éxito en el sistema actual?</vt:lpstr>
      <vt:lpstr>Presentación de PowerPoint</vt:lpstr>
      <vt:lpstr> Finalidad de la economía:</vt:lpstr>
      <vt:lpstr>Presentación de PowerPoint</vt:lpstr>
      <vt:lpstr>¿Una teoría adecuada?</vt:lpstr>
      <vt:lpstr>Presentación de PowerPoint</vt:lpstr>
      <vt:lpstr>Dinero y bien común</vt:lpstr>
      <vt:lpstr>¿Realmente se ha ahorrado costes?</vt:lpstr>
      <vt:lpstr> Externalidades: ¿ha oído hablar de ellas?</vt:lpstr>
      <vt:lpstr>Cambio climático: ¿quién asume los costes?</vt:lpstr>
      <vt:lpstr>Factores externos en la adquisición de electricidad</vt:lpstr>
      <vt:lpstr>Degradación del suelo – a quien le importa?</vt:lpstr>
      <vt:lpstr> ¿Qué significa nivel de subsistencia?</vt:lpstr>
      <vt:lpstr>¿Un sistema económico para el bien común?</vt:lpstr>
      <vt:lpstr>Nuevas reglas del juego:</vt:lpstr>
      <vt:lpstr> Transparencia</vt:lpstr>
      <vt:lpstr> Sólo un modelo...</vt:lpstr>
      <vt:lpstr>Fuentes y notas</vt:lpstr>
      <vt:lpstr>Presentación Movimiento de economía para el bien común</vt:lpstr>
      <vt:lpstr> Empresas por el bien común:</vt:lpstr>
      <vt:lpstr>Matriz del Bien Común 5.0 [Stand: 2017]</vt:lpstr>
      <vt:lpstr>Empieza ya…</vt:lpstr>
      <vt:lpstr>... ser flexible</vt:lpstr>
      <vt:lpstr>Economía del bien común</vt:lpstr>
      <vt:lpstr>Presentación de PowerPoint</vt:lpstr>
      <vt:lpstr>Presentación de PowerPoint</vt:lpstr>
      <vt:lpstr>Participa</vt:lpstr>
      <vt:lpstr>Valencia</vt:lpstr>
      <vt:lpstr>Unión Europea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Juego de simulación de economía de mercado</dc:title>
  <dc:subject/>
  <dc:creator/>
  <dc:description/>
  <cp:lastModifiedBy>Novessendes Fundacio</cp:lastModifiedBy>
  <cp:revision>48</cp:revision>
  <dcterms:created xsi:type="dcterms:W3CDTF">2017-01-29T10:56:01Z</dcterms:created>
  <dcterms:modified xsi:type="dcterms:W3CDTF">2025-05-06T15:17:38Z</dcterms:modified>
  <dc:language>es-ES</dc:language>
</cp:coreProperties>
</file>